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2"/>
  </p:notesMasterIdLst>
  <p:sldIdLst>
    <p:sldId id="308" r:id="rId5"/>
    <p:sldId id="287" r:id="rId6"/>
    <p:sldId id="307" r:id="rId7"/>
    <p:sldId id="315" r:id="rId8"/>
    <p:sldId id="314" r:id="rId9"/>
    <p:sldId id="306" r:id="rId10"/>
    <p:sldId id="286" r:id="rId11"/>
    <p:sldId id="317" r:id="rId12"/>
    <p:sldId id="265" r:id="rId13"/>
    <p:sldId id="288" r:id="rId14"/>
    <p:sldId id="313" r:id="rId15"/>
    <p:sldId id="291" r:id="rId16"/>
    <p:sldId id="294" r:id="rId17"/>
    <p:sldId id="305" r:id="rId18"/>
    <p:sldId id="312" r:id="rId19"/>
    <p:sldId id="298" r:id="rId20"/>
    <p:sldId id="303" r:id="rId21"/>
    <p:sldId id="297" r:id="rId22"/>
    <p:sldId id="296" r:id="rId23"/>
    <p:sldId id="299" r:id="rId24"/>
    <p:sldId id="292" r:id="rId25"/>
    <p:sldId id="301" r:id="rId26"/>
    <p:sldId id="290" r:id="rId27"/>
    <p:sldId id="310" r:id="rId28"/>
    <p:sldId id="316" r:id="rId29"/>
    <p:sldId id="311" r:id="rId30"/>
    <p:sldId id="30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8C19"/>
    <a:srgbClr val="51D711"/>
    <a:srgbClr val="14CD14"/>
    <a:srgbClr val="14D714"/>
    <a:srgbClr val="1BF610"/>
    <a:srgbClr val="14DB11"/>
    <a:srgbClr val="F36B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2"/>
    <p:restoredTop sz="94626"/>
  </p:normalViewPr>
  <p:slideViewPr>
    <p:cSldViewPr snapToGrid="0">
      <p:cViewPr varScale="1">
        <p:scale>
          <a:sx n="121" d="100"/>
          <a:sy n="121" d="100"/>
        </p:scale>
        <p:origin x="768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sha Page" userId="fc92c141-f04d-46ee-9004-06b4d22e1ef0" providerId="ADAL" clId="{2162542B-52D0-C347-9999-2839941671E6}"/>
    <pc:docChg chg="modSld">
      <pc:chgData name="Sasha Page" userId="fc92c141-f04d-46ee-9004-06b4d22e1ef0" providerId="ADAL" clId="{2162542B-52D0-C347-9999-2839941671E6}" dt="2023-11-27T14:55:38.263" v="0" actId="1076"/>
      <pc:docMkLst>
        <pc:docMk/>
      </pc:docMkLst>
      <pc:sldChg chg="modSp mod">
        <pc:chgData name="Sasha Page" userId="fc92c141-f04d-46ee-9004-06b4d22e1ef0" providerId="ADAL" clId="{2162542B-52D0-C347-9999-2839941671E6}" dt="2023-11-27T14:55:38.263" v="0" actId="1076"/>
        <pc:sldMkLst>
          <pc:docMk/>
          <pc:sldMk cId="2380664178" sldId="304"/>
        </pc:sldMkLst>
        <pc:spChg chg="mod">
          <ac:chgData name="Sasha Page" userId="fc92c141-f04d-46ee-9004-06b4d22e1ef0" providerId="ADAL" clId="{2162542B-52D0-C347-9999-2839941671E6}" dt="2023-11-27T14:55:38.263" v="0" actId="1076"/>
          <ac:spMkLst>
            <pc:docMk/>
            <pc:sldMk cId="2380664178" sldId="304"/>
            <ac:spMk id="5" creationId="{BE5E4E6D-DF94-ED49-A226-F53BE7961FA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F6A83-E35F-3E4B-9940-792F8E4B44E3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E6284-039A-0E46-8E49-089013565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0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84-039A-0E46-8E49-089013565C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3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84-039A-0E46-8E49-089013565C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04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84-039A-0E46-8E49-089013565C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87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84-039A-0E46-8E49-089013565C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82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84-039A-0E46-8E49-089013565C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37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84-039A-0E46-8E49-089013565CD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04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84-039A-0E46-8E49-089013565C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53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84-039A-0E46-8E49-089013565C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848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84-039A-0E46-8E49-089013565C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17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84-039A-0E46-8E49-089013565CD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023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84-039A-0E46-8E49-089013565CD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5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84-039A-0E46-8E49-089013565C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11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84-039A-0E46-8E49-089013565CD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6872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84-039A-0E46-8E49-089013565CD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609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84-039A-0E46-8E49-089013565CD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254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84-039A-0E46-8E49-089013565CD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744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84-039A-0E46-8E49-089013565CD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924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84-039A-0E46-8E49-089013565CD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270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84-039A-0E46-8E49-089013565CD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06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84-039A-0E46-8E49-089013565C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14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84-039A-0E46-8E49-089013565C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99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84-039A-0E46-8E49-089013565C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77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84-039A-0E46-8E49-089013565C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72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84-039A-0E46-8E49-089013565C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78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84-039A-0E46-8E49-089013565C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13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E6284-039A-0E46-8E49-089013565C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5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59DB6-3D86-570E-D60D-336CB8E20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26F65E-1D70-AE54-2818-88FC4FDDF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4F2A2-5A73-AEDB-A294-B6290708A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9C93C-4B3A-9744-AA81-112FB49B8E54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631F5-923B-5C31-4314-8027FF62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3DD10-50C4-6A37-2A79-3B97C9580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32206-0B5B-5F45-AFF2-F4CBB6DB2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42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B20CD-A243-7CF9-0C34-7F17A7917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986BC3-7F59-D497-7857-05ADB85BA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D7A22-9C6B-8780-8C42-9B7E5FF7D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9C93C-4B3A-9744-AA81-112FB49B8E54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65AB6-3EED-757C-9927-EBD29E90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93D57-D503-1F95-F8BF-7E8FB038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32206-0B5B-5F45-AFF2-F4CBB6DB2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01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9E8671-A6E8-1BC2-1EC2-2198C7239D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E0D300-128B-3A08-3CC9-EDE8713DD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CE459-779C-EEC0-0768-1B169B6FF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9C93C-4B3A-9744-AA81-112FB49B8E54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D8711-C20B-5712-0D44-F83B50E4F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94A29-7D8C-A46C-982F-3164BB14A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32206-0B5B-5F45-AFF2-F4CBB6DB2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99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96F9D-411E-7407-8427-085B38AE6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A5F29-0618-6DFE-A436-754E62688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7E807-D04C-4AFB-054B-105AE82CA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9C93C-4B3A-9744-AA81-112FB49B8E54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CEFC4-6B38-9AAA-EB18-338E641C9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25321-85F0-4AE6-CFF5-06AF7A915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32206-0B5B-5F45-AFF2-F4CBB6DB2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21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94B9A-CBF0-5D9F-1942-9379229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64841-4CC2-8FC3-0645-F80B62D68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E4655-24F3-DA4C-483B-7F2996BA3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9C93C-4B3A-9744-AA81-112FB49B8E54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D8AB0-EF5D-2AD7-2727-5B22FB29A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C8AA3-BE00-18A5-9B91-17AA197CE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32206-0B5B-5F45-AFF2-F4CBB6DB2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71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BA9E5-EF01-8862-9C54-8BE453F3F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F6F5B-C22E-FE43-83F4-6CCE85C690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B375A-8210-D090-3D5B-E76266BB1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971AC-7512-C33E-ACE7-B335D7BE5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9C93C-4B3A-9744-AA81-112FB49B8E54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08956-57FE-98F2-14C0-6183D3648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8ABA8-B268-C6A6-4F97-692823883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32206-0B5B-5F45-AFF2-F4CBB6DB2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15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5F814-8DD4-C1CD-8FF7-FF11A6EC6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54E29-58C6-491B-B632-BFC41E21E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5178A0-E5C4-AE42-F4E6-E225E7FF4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86FF0F-92DB-88C5-C1CB-B025DEE678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796EC4-C582-9E75-7436-7867605582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DD0EA9-44AC-C400-C152-B672FF25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9C93C-4B3A-9744-AA81-112FB49B8E54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08B803-6BF3-FA72-6F81-D2501C0E1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3B86E9-8F9C-C38A-8E12-39D3B5A0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32206-0B5B-5F45-AFF2-F4CBB6DB2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31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9A9EA-3D63-9D5A-CD29-964DE5572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0E63F8-D8E7-DABD-1073-CB1EA44C9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9C93C-4B3A-9744-AA81-112FB49B8E54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8DF542-BFAF-C043-6317-B40201F30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81C9E9-98CD-B3EA-AE55-8FC5FD7AC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32206-0B5B-5F45-AFF2-F4CBB6DB2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67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56366F-94F9-7B2A-6FEB-12673C06C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9C93C-4B3A-9744-AA81-112FB49B8E54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5474BC-E468-0586-C719-12954D843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9DA17-956D-C038-3E06-6987FD9A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32206-0B5B-5F45-AFF2-F4CBB6DB2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7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45331-664A-00D0-91A8-D3BEE82B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E9C68-9BBD-9C24-480C-A699C863E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123F6B-379E-1A7D-AEA3-6F14B97F3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049316-346C-1738-D3A5-42D6CD97C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9C93C-4B3A-9744-AA81-112FB49B8E54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F1D2D1-FACB-0F80-BD75-9902DA547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8B9EA-59C9-0BDD-0FAE-49B2B68B8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32206-0B5B-5F45-AFF2-F4CBB6DB2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93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069D3-4F6A-1219-87DE-B1B2C3A8B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B9A13D-8E7F-F9DE-E656-A9A769A026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764784-27AF-6D6B-73DC-9E2CBC432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D3F0F-EED7-8878-6029-878DCB55B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9C93C-4B3A-9744-AA81-112FB49B8E54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F329CC-27A1-2CBF-17EB-A659F3B36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33C3B4-056B-56A0-685B-ECB69A29C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32206-0B5B-5F45-AFF2-F4CBB6DB2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3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578DEB-76D8-FC51-2EFC-37DC5C54B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1D68F-3400-847F-4FFF-CFC1CFA16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F3399-04A1-ABF9-BA3A-039EB3248A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9C93C-4B3A-9744-AA81-112FB49B8E54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B3C0A-497F-C784-6619-BABB9E576A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D30AB-82A6-2667-48C5-385DCEC507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32206-0B5B-5F45-AFF2-F4CBB6DB2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9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openclipart.org/detail/171906/compass" TargetMode="Externa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02C5B5-FBF5-20EC-4A23-8785E2E12E24}"/>
              </a:ext>
            </a:extLst>
          </p:cNvPr>
          <p:cNvSpPr txBox="1"/>
          <p:nvPr/>
        </p:nvSpPr>
        <p:spPr>
          <a:xfrm>
            <a:off x="8875059" y="5839616"/>
            <a:ext cx="2039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November 14,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060CE5-FA54-ADCF-3F54-9C83BE7633A2}"/>
              </a:ext>
            </a:extLst>
          </p:cNvPr>
          <p:cNvSpPr txBox="1"/>
          <p:nvPr/>
        </p:nvSpPr>
        <p:spPr>
          <a:xfrm>
            <a:off x="4183169" y="655523"/>
            <a:ext cx="425543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PRESENTATION TO </a:t>
            </a:r>
          </a:p>
          <a:p>
            <a:pPr algn="ctr"/>
            <a:endParaRPr lang="en-US" sz="2400" dirty="0">
              <a:solidFill>
                <a:schemeClr val="accent1"/>
              </a:solidFill>
            </a:endParaRPr>
          </a:p>
          <a:p>
            <a:pPr algn="ctr"/>
            <a:r>
              <a:rPr lang="en-US" sz="2400" dirty="0">
                <a:solidFill>
                  <a:schemeClr val="accent1"/>
                </a:solidFill>
              </a:rPr>
              <a:t>FEDERAL HIGHWAY ADMINISTRATION</a:t>
            </a:r>
          </a:p>
          <a:p>
            <a:pPr algn="ctr"/>
            <a:endParaRPr lang="en-US" dirty="0">
              <a:solidFill>
                <a:schemeClr val="accent1"/>
              </a:solidFill>
            </a:endParaRPr>
          </a:p>
          <a:p>
            <a:pPr algn="ctr"/>
            <a:endParaRPr lang="en-US" dirty="0">
              <a:solidFill>
                <a:schemeClr val="accent1"/>
              </a:solidFill>
            </a:endParaRPr>
          </a:p>
          <a:p>
            <a:pPr algn="ctr"/>
            <a:r>
              <a:rPr lang="en-US" sz="2800" dirty="0">
                <a:solidFill>
                  <a:schemeClr val="accent1"/>
                </a:solidFill>
              </a:rPr>
              <a:t>CITY OF ANNAPOLIS</a:t>
            </a:r>
          </a:p>
          <a:p>
            <a:pPr algn="ctr"/>
            <a:r>
              <a:rPr lang="en-US" sz="2800" dirty="0">
                <a:solidFill>
                  <a:schemeClr val="accent1"/>
                </a:solidFill>
              </a:rPr>
              <a:t>VALUE CAPTURE</a:t>
            </a:r>
          </a:p>
          <a:p>
            <a:pPr algn="ctr"/>
            <a:endParaRPr lang="en-US" dirty="0">
              <a:solidFill>
                <a:schemeClr val="accent1"/>
              </a:solidFill>
            </a:endParaRPr>
          </a:p>
          <a:p>
            <a:pPr algn="ctr"/>
            <a:r>
              <a:rPr lang="en-US" sz="2400" dirty="0">
                <a:solidFill>
                  <a:schemeClr val="accent1"/>
                </a:solidFill>
              </a:rPr>
              <a:t>HILLMAN GARAGE</a:t>
            </a:r>
          </a:p>
          <a:p>
            <a:pPr algn="ctr"/>
            <a:r>
              <a:rPr lang="en-US" sz="2400" dirty="0">
                <a:solidFill>
                  <a:schemeClr val="accent1"/>
                </a:solidFill>
              </a:rPr>
              <a:t>And</a:t>
            </a:r>
          </a:p>
          <a:p>
            <a:pPr algn="ctr"/>
            <a:r>
              <a:rPr lang="en-US" sz="2400" dirty="0">
                <a:solidFill>
                  <a:schemeClr val="accent1"/>
                </a:solidFill>
              </a:rPr>
              <a:t>CITY DOCK</a:t>
            </a:r>
          </a:p>
          <a:p>
            <a:pPr algn="ctr"/>
            <a:endParaRPr lang="en-US" dirty="0">
              <a:solidFill>
                <a:schemeClr val="accent1"/>
              </a:solidFill>
            </a:endParaRPr>
          </a:p>
          <a:p>
            <a:pPr algn="ctr"/>
            <a:endParaRPr lang="en-US" dirty="0">
              <a:solidFill>
                <a:schemeClr val="accent1"/>
              </a:solidFill>
            </a:endParaRP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Nate Betnun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Betnun Consulting</a:t>
            </a:r>
          </a:p>
        </p:txBody>
      </p:sp>
    </p:spTree>
    <p:extLst>
      <p:ext uri="{BB962C8B-B14F-4D97-AF65-F5344CB8AC3E}">
        <p14:creationId xmlns:p14="http://schemas.microsoft.com/office/powerpoint/2010/main" val="3742890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F6A15-F4C0-4BF4-15B1-77E88802283A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631356-12BD-AB3D-CAC1-10895C504B2C}"/>
              </a:ext>
            </a:extLst>
          </p:cNvPr>
          <p:cNvSpPr txBox="1">
            <a:spLocks/>
          </p:cNvSpPr>
          <p:nvPr/>
        </p:nvSpPr>
        <p:spPr>
          <a:xfrm>
            <a:off x="643278" y="316882"/>
            <a:ext cx="3571810" cy="2275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D74B02-6889-0D64-C7C2-7B2A71BB5FD2}"/>
              </a:ext>
            </a:extLst>
          </p:cNvPr>
          <p:cNvSpPr txBox="1"/>
          <p:nvPr/>
        </p:nvSpPr>
        <p:spPr>
          <a:xfrm>
            <a:off x="382370" y="2978752"/>
            <a:ext cx="36775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Year		Flood Days</a:t>
            </a:r>
          </a:p>
          <a:p>
            <a:r>
              <a:rPr lang="en-US" sz="2400" dirty="0"/>
              <a:t>		Per Year</a:t>
            </a:r>
            <a:r>
              <a:rPr lang="en-US" sz="2400" u="sng" dirty="0"/>
              <a:t>          </a:t>
            </a:r>
          </a:p>
          <a:p>
            <a:pPr marL="457200" indent="-457200">
              <a:buAutoNum type="arabicPlain" startAt="1969"/>
            </a:pPr>
            <a:r>
              <a:rPr lang="en-US" sz="2400" dirty="0"/>
              <a:t> 		        4</a:t>
            </a:r>
          </a:p>
          <a:p>
            <a:pPr marL="457200" indent="-457200">
              <a:buAutoNum type="arabicPlain" startAt="2013"/>
            </a:pPr>
            <a:r>
              <a:rPr lang="en-US" sz="2400" dirty="0"/>
              <a:t>                        39</a:t>
            </a:r>
          </a:p>
          <a:p>
            <a:pPr marL="457200" indent="-457200">
              <a:buAutoNum type="arabicPlain" startAt="2013"/>
            </a:pPr>
            <a:r>
              <a:rPr lang="en-US" sz="2400" dirty="0"/>
              <a:t>		      52</a:t>
            </a:r>
          </a:p>
          <a:p>
            <a:r>
              <a:rPr lang="en-US" sz="2400" dirty="0"/>
              <a:t>2065		    365</a:t>
            </a:r>
          </a:p>
          <a:p>
            <a:pPr marL="457200" indent="-457200">
              <a:buAutoNum type="arabicPlain" startAt="1969"/>
            </a:pP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77D1B-F76A-1EF3-A1CA-E537D6E3D147}"/>
              </a:ext>
            </a:extLst>
          </p:cNvPr>
          <p:cNvSpPr txBox="1"/>
          <p:nvPr/>
        </p:nvSpPr>
        <p:spPr>
          <a:xfrm>
            <a:off x="767347" y="623620"/>
            <a:ext cx="43441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CITY DOCK FLOODING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24408C-A055-BBB8-2EC5-82EE3DB25B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451"/>
          <a:stretch/>
        </p:blipFill>
        <p:spPr>
          <a:xfrm>
            <a:off x="4671668" y="494528"/>
            <a:ext cx="6877054" cy="312442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DE8674-3553-63BB-0DC8-1904D63F5E77}"/>
              </a:ext>
            </a:extLst>
          </p:cNvPr>
          <p:cNvCxnSpPr>
            <a:cxnSpLocks/>
          </p:cNvCxnSpPr>
          <p:nvPr/>
        </p:nvCxnSpPr>
        <p:spPr>
          <a:xfrm>
            <a:off x="515567" y="3725909"/>
            <a:ext cx="338280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4405FEB3-F615-E0DC-0C10-DC43704EF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850" y="2807208"/>
            <a:ext cx="5228872" cy="381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34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F6A15-F4C0-4BF4-15B1-77E88802283A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9 flood days in 2021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115 annual flood days expected by 2050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$37MM of flood walls under construction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Future section to tie-in with City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631356-12BD-AB3D-CAC1-10895C504B2C}"/>
              </a:ext>
            </a:extLst>
          </p:cNvPr>
          <p:cNvSpPr txBox="1">
            <a:spLocks/>
          </p:cNvSpPr>
          <p:nvPr/>
        </p:nvSpPr>
        <p:spPr>
          <a:xfrm>
            <a:off x="643278" y="316882"/>
            <a:ext cx="3571810" cy="2275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77D1B-F76A-1EF3-A1CA-E537D6E3D147}"/>
              </a:ext>
            </a:extLst>
          </p:cNvPr>
          <p:cNvSpPr txBox="1"/>
          <p:nvPr/>
        </p:nvSpPr>
        <p:spPr>
          <a:xfrm>
            <a:off x="473810" y="6721"/>
            <a:ext cx="43441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NAVAL ACADEMY FLOODING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62348E80-2C57-69C6-7D05-BE1BA9EB4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914" y="1504483"/>
            <a:ext cx="6560793" cy="328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098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F6A15-F4C0-4BF4-15B1-77E88802283A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631356-12BD-AB3D-CAC1-10895C504B2C}"/>
              </a:ext>
            </a:extLst>
          </p:cNvPr>
          <p:cNvSpPr txBox="1">
            <a:spLocks/>
          </p:cNvSpPr>
          <p:nvPr/>
        </p:nvSpPr>
        <p:spPr>
          <a:xfrm>
            <a:off x="643278" y="316882"/>
            <a:ext cx="3571810" cy="2275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98384-B7C0-78F5-1FF2-2B8B65A3517C}"/>
              </a:ext>
            </a:extLst>
          </p:cNvPr>
          <p:cNvSpPr txBox="1"/>
          <p:nvPr/>
        </p:nvSpPr>
        <p:spPr>
          <a:xfrm>
            <a:off x="717888" y="580627"/>
            <a:ext cx="32550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accent1"/>
                </a:solidFill>
              </a:rPr>
              <a:t>A SEA OF PARKING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4EE2D6-ECCA-AAD4-1709-B1A09286E78B}"/>
              </a:ext>
            </a:extLst>
          </p:cNvPr>
          <p:cNvSpPr txBox="1"/>
          <p:nvPr/>
        </p:nvSpPr>
        <p:spPr>
          <a:xfrm>
            <a:off x="659248" y="3149938"/>
            <a:ext cx="3239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dirty="0"/>
              <a:t>282 spaces along City Dock’s prime waterfront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BA6CD7-6920-F1C3-C861-1B7410426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088" y="866003"/>
            <a:ext cx="7772400" cy="459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38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F6A15-F4C0-4BF4-15B1-77E88802283A}"/>
              </a:ext>
            </a:extLst>
          </p:cNvPr>
          <p:cNvSpPr txBox="1"/>
          <p:nvPr/>
        </p:nvSpPr>
        <p:spPr>
          <a:xfrm>
            <a:off x="170329" y="2807208"/>
            <a:ext cx="3916701" cy="3856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dirty="0"/>
              <a:t>Built in 1972 with 425 spaces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dirty="0"/>
              <a:t>Brick façade cracked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dirty="0"/>
              <a:t>Walls plastered over by periodic repairs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dirty="0"/>
              <a:t>Rust-colored stains on walls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dirty="0"/>
              <a:t>Elevators not working for years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dirty="0"/>
              <a:t>Rusting outer stairwells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dirty="0"/>
              <a:t>Untreated rainwater runoff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631356-12BD-AB3D-CAC1-10895C504B2C}"/>
              </a:ext>
            </a:extLst>
          </p:cNvPr>
          <p:cNvSpPr txBox="1">
            <a:spLocks/>
          </p:cNvSpPr>
          <p:nvPr/>
        </p:nvSpPr>
        <p:spPr>
          <a:xfrm>
            <a:off x="643278" y="316882"/>
            <a:ext cx="3571810" cy="2275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E28C3F-EB00-117B-5EF8-6035388A245A}"/>
              </a:ext>
            </a:extLst>
          </p:cNvPr>
          <p:cNvSpPr txBox="1">
            <a:spLocks/>
          </p:cNvSpPr>
          <p:nvPr/>
        </p:nvSpPr>
        <p:spPr>
          <a:xfrm>
            <a:off x="643278" y="316882"/>
            <a:ext cx="451138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accent1"/>
                </a:solidFill>
                <a:latin typeface="+mn-lt"/>
              </a:rPr>
              <a:t>DETERIORATED HILLMAN GARAGE</a:t>
            </a:r>
          </a:p>
        </p:txBody>
      </p:sp>
      <p:pic>
        <p:nvPicPr>
          <p:cNvPr id="5" name="Picture 4" descr="Image">
            <a:extLst>
              <a:ext uri="{FF2B5EF4-FFF2-40B4-BE49-F238E27FC236}">
                <a16:creationId xmlns:a16="http://schemas.microsoft.com/office/drawing/2014/main" id="{7CA95F55-CBFC-2FFA-A5EA-E829C62C7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426" y="194072"/>
            <a:ext cx="5148877" cy="347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C7DB04-A795-0A23-3C24-3AD5DA726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7030" y="3846599"/>
            <a:ext cx="4264663" cy="2817329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248D8DB-4EB9-134F-E243-8F2AAAFC6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6" t="4571" r="7689" b="-4571"/>
          <a:stretch/>
        </p:blipFill>
        <p:spPr bwMode="auto">
          <a:xfrm>
            <a:off x="8305620" y="3863059"/>
            <a:ext cx="3716051" cy="293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141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F6A15-F4C0-4BF4-15B1-77E88802283A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631356-12BD-AB3D-CAC1-10895C504B2C}"/>
              </a:ext>
            </a:extLst>
          </p:cNvPr>
          <p:cNvSpPr txBox="1">
            <a:spLocks/>
          </p:cNvSpPr>
          <p:nvPr/>
        </p:nvSpPr>
        <p:spPr>
          <a:xfrm>
            <a:off x="643278" y="316882"/>
            <a:ext cx="3571810" cy="2275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5529D7-D204-2AFA-B5F5-A73D06D72ED0}"/>
              </a:ext>
            </a:extLst>
          </p:cNvPr>
          <p:cNvSpPr txBox="1"/>
          <p:nvPr/>
        </p:nvSpPr>
        <p:spPr>
          <a:xfrm>
            <a:off x="333995" y="2970696"/>
            <a:ext cx="44770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191919"/>
                </a:solidFill>
                <a:effectLst/>
              </a:rPr>
              <a:t>Three or four garage committees led to no action.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191919"/>
                </a:solidFill>
                <a:effectLst/>
              </a:rPr>
              <a:t>Multiple City Dock improvement attempts led to minimal action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408FFD-F238-EADD-0ED6-005C8CD21088}"/>
              </a:ext>
            </a:extLst>
          </p:cNvPr>
          <p:cNvSpPr txBox="1"/>
          <p:nvPr/>
        </p:nvSpPr>
        <p:spPr>
          <a:xfrm>
            <a:off x="333995" y="440778"/>
            <a:ext cx="44770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EARLY FRUSTRATIONS</a:t>
            </a:r>
          </a:p>
        </p:txBody>
      </p:sp>
      <p:pic>
        <p:nvPicPr>
          <p:cNvPr id="34818" name="Picture 2" descr="Premium Vector | Angry irritated colleagues screaming and arguing while  working together teammates shouting toxic environment in office conflict in  business team concept cartoon flat vector illustration">
            <a:extLst>
              <a:ext uri="{FF2B5EF4-FFF2-40B4-BE49-F238E27FC236}">
                <a16:creationId xmlns:a16="http://schemas.microsoft.com/office/drawing/2014/main" id="{EA45B6DC-C2E3-E9F6-3F1F-42D6AB86D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040" y="949417"/>
            <a:ext cx="7465281" cy="345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BFB0FB-6DFC-FFCD-3B6B-171357635850}"/>
              </a:ext>
            </a:extLst>
          </p:cNvPr>
          <p:cNvSpPr txBox="1"/>
          <p:nvPr/>
        </p:nvSpPr>
        <p:spPr>
          <a:xfrm>
            <a:off x="9911256" y="256112"/>
            <a:ext cx="198964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38C19"/>
                </a:solidFill>
              </a:rPr>
              <a:t>2000 – 2018</a:t>
            </a:r>
          </a:p>
          <a:p>
            <a:r>
              <a:rPr lang="en-US" dirty="0">
                <a:solidFill>
                  <a:srgbClr val="F38C19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5238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F6A15-F4C0-4BF4-15B1-77E88802283A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631356-12BD-AB3D-CAC1-10895C504B2C}"/>
              </a:ext>
            </a:extLst>
          </p:cNvPr>
          <p:cNvSpPr txBox="1">
            <a:spLocks/>
          </p:cNvSpPr>
          <p:nvPr/>
        </p:nvSpPr>
        <p:spPr>
          <a:xfrm>
            <a:off x="643278" y="316882"/>
            <a:ext cx="3571810" cy="2275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5529D7-D204-2AFA-B5F5-A73D06D72ED0}"/>
              </a:ext>
            </a:extLst>
          </p:cNvPr>
          <p:cNvSpPr txBox="1"/>
          <p:nvPr/>
        </p:nvSpPr>
        <p:spPr>
          <a:xfrm>
            <a:off x="333995" y="2592044"/>
            <a:ext cx="447704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191919"/>
                </a:solidFill>
                <a:effectLst/>
              </a:rPr>
              <a:t>Merchants: “Don’t take away our parking!”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91919"/>
                </a:solidFill>
              </a:rPr>
              <a:t>Taxpayers: “We’re not going to pay for this!”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91919"/>
                </a:solidFill>
              </a:rPr>
              <a:t>Historic Annapolis, Inc.: “Save the </a:t>
            </a:r>
            <a:r>
              <a:rPr lang="en-US" sz="2400" dirty="0" err="1">
                <a:solidFill>
                  <a:srgbClr val="191919"/>
                </a:solidFill>
              </a:rPr>
              <a:t>Burtis</a:t>
            </a:r>
            <a:r>
              <a:rPr lang="en-US" sz="2400" dirty="0">
                <a:solidFill>
                  <a:srgbClr val="191919"/>
                </a:solidFill>
              </a:rPr>
              <a:t> House!”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91919"/>
                </a:solidFill>
              </a:rPr>
              <a:t>African American Community:  </a:t>
            </a:r>
            <a:r>
              <a:rPr lang="en-US" sz="2400" dirty="0"/>
              <a:t>”Make downtown available to our community!”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dirty="0"/>
              <a:t>Boat Show Owners: “Don’t put up barriers!”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endParaRPr lang="en-US" sz="2400" b="0" i="0" u="none" strike="noStrike" dirty="0">
              <a:solidFill>
                <a:srgbClr val="191919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408FFD-F238-EADD-0ED6-005C8CD21088}"/>
              </a:ext>
            </a:extLst>
          </p:cNvPr>
          <p:cNvSpPr txBox="1"/>
          <p:nvPr/>
        </p:nvSpPr>
        <p:spPr>
          <a:xfrm>
            <a:off x="438498" y="860195"/>
            <a:ext cx="4477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OBJECTORS</a:t>
            </a:r>
          </a:p>
        </p:txBody>
      </p:sp>
      <p:pic>
        <p:nvPicPr>
          <p:cNvPr id="39938" name="Picture 2" descr="3 Common Sales Objections and How to Overcome Them">
            <a:extLst>
              <a:ext uri="{FF2B5EF4-FFF2-40B4-BE49-F238E27FC236}">
                <a16:creationId xmlns:a16="http://schemas.microsoft.com/office/drawing/2014/main" id="{BF162F38-EEDB-33EA-F080-896AEC790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348" y="1078259"/>
            <a:ext cx="5160817" cy="516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308CDA-67AC-958F-74DA-5723E41150F1}"/>
              </a:ext>
            </a:extLst>
          </p:cNvPr>
          <p:cNvSpPr txBox="1"/>
          <p:nvPr/>
        </p:nvSpPr>
        <p:spPr>
          <a:xfrm>
            <a:off x="9783780" y="197725"/>
            <a:ext cx="1838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38C19"/>
                </a:solidFill>
              </a:rPr>
              <a:t>2000 -2018</a:t>
            </a:r>
          </a:p>
        </p:txBody>
      </p:sp>
    </p:spTree>
    <p:extLst>
      <p:ext uri="{BB962C8B-B14F-4D97-AF65-F5344CB8AC3E}">
        <p14:creationId xmlns:p14="http://schemas.microsoft.com/office/powerpoint/2010/main" val="711338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F6A15-F4C0-4BF4-15B1-77E88802283A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631356-12BD-AB3D-CAC1-10895C504B2C}"/>
              </a:ext>
            </a:extLst>
          </p:cNvPr>
          <p:cNvSpPr txBox="1">
            <a:spLocks/>
          </p:cNvSpPr>
          <p:nvPr/>
        </p:nvSpPr>
        <p:spPr>
          <a:xfrm>
            <a:off x="643278" y="316882"/>
            <a:ext cx="3571810" cy="2275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05A6D0-548A-DE24-E54B-D7D740878344}"/>
              </a:ext>
            </a:extLst>
          </p:cNvPr>
          <p:cNvSpPr txBox="1"/>
          <p:nvPr/>
        </p:nvSpPr>
        <p:spPr>
          <a:xfrm>
            <a:off x="630936" y="435241"/>
            <a:ext cx="4465499" cy="2038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en-US" sz="5400" b="0" i="0" u="none" strike="noStrike" dirty="0">
                <a:solidFill>
                  <a:schemeClr val="accent1"/>
                </a:solidFill>
                <a:effectLst/>
              </a:rPr>
              <a:t>CITY DOCK ACTION COMMITTEE</a:t>
            </a:r>
            <a:endParaRPr lang="en-US" sz="5400" dirty="0">
              <a:solidFill>
                <a:schemeClr val="accent1"/>
              </a:solidFill>
            </a:endParaRPr>
          </a:p>
        </p:txBody>
      </p:sp>
      <p:pic>
        <p:nvPicPr>
          <p:cNvPr id="35842" name="Picture 2" descr="Preservation Maryland | Most Endangered Update: New Report on Annapolis  City Dock Calls for Resiliency and Preservation">
            <a:extLst>
              <a:ext uri="{FF2B5EF4-FFF2-40B4-BE49-F238E27FC236}">
                <a16:creationId xmlns:a16="http://schemas.microsoft.com/office/drawing/2014/main" id="{20AB2781-2042-853F-9DE7-DB873E756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020" y="1295961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58FEF6-9E32-03A2-6EAF-49CB21C41196}"/>
              </a:ext>
            </a:extLst>
          </p:cNvPr>
          <p:cNvSpPr txBox="1"/>
          <p:nvPr/>
        </p:nvSpPr>
        <p:spPr>
          <a:xfrm>
            <a:off x="57194" y="2908925"/>
            <a:ext cx="65218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dirty="0"/>
              <a:t>Formed in 2019 at behest of Mayor Gavin Buckley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dirty="0"/>
              <a:t>Nearly 100 residents, experts, &amp; stakeholders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dirty="0"/>
              <a:t>After nearly a year of meetings, issued report recommending rebuilding the garage in conjunction with redevelopment of City Dock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dirty="0"/>
              <a:t>Recommended forming a public private partnership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95B3E2-9463-7C11-CC76-688268CA0F9F}"/>
              </a:ext>
            </a:extLst>
          </p:cNvPr>
          <p:cNvSpPr txBox="1"/>
          <p:nvPr/>
        </p:nvSpPr>
        <p:spPr>
          <a:xfrm>
            <a:off x="9783780" y="197725"/>
            <a:ext cx="1838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38C19"/>
                </a:solidFill>
              </a:rPr>
              <a:t>2019 -2020</a:t>
            </a:r>
          </a:p>
        </p:txBody>
      </p:sp>
    </p:spTree>
    <p:extLst>
      <p:ext uri="{BB962C8B-B14F-4D97-AF65-F5344CB8AC3E}">
        <p14:creationId xmlns:p14="http://schemas.microsoft.com/office/powerpoint/2010/main" val="3404037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F6A15-F4C0-4BF4-15B1-77E88802283A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631356-12BD-AB3D-CAC1-10895C504B2C}"/>
              </a:ext>
            </a:extLst>
          </p:cNvPr>
          <p:cNvSpPr txBox="1">
            <a:spLocks/>
          </p:cNvSpPr>
          <p:nvPr/>
        </p:nvSpPr>
        <p:spPr>
          <a:xfrm>
            <a:off x="643278" y="316882"/>
            <a:ext cx="3571810" cy="2275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53B6CE-0856-E030-E0D9-6896C1B42BDB}"/>
              </a:ext>
            </a:extLst>
          </p:cNvPr>
          <p:cNvSpPr txBox="1"/>
          <p:nvPr/>
        </p:nvSpPr>
        <p:spPr>
          <a:xfrm>
            <a:off x="511780" y="376186"/>
            <a:ext cx="5192753" cy="2038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5400" dirty="0">
                <a:solidFill>
                  <a:schemeClr val="accent1"/>
                </a:solidFill>
              </a:rPr>
              <a:t>DEVELOPER- PUBLIC PRIVATE PARTNERSHIP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B72643-FE8E-3045-C49A-DE36A4512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8497" y="2223859"/>
            <a:ext cx="2943498" cy="10268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0EF7DC-3237-D22F-3CCB-E2BDDC77FF94}"/>
              </a:ext>
            </a:extLst>
          </p:cNvPr>
          <p:cNvSpPr txBox="1"/>
          <p:nvPr/>
        </p:nvSpPr>
        <p:spPr>
          <a:xfrm>
            <a:off x="390442" y="2751171"/>
            <a:ext cx="58923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2024">
              <a:buFont typeface="Arial" panose="020B0604020202020204" pitchFamily="34" charset="0"/>
              <a:buChar char="•"/>
            </a:pPr>
            <a:r>
              <a:rPr lang="en-US" sz="2400" dirty="0"/>
              <a:t>Amber Infrastructure (Hunt Companies) – Developer/Team Leader</a:t>
            </a:r>
          </a:p>
          <a:p>
            <a:pPr marL="560070" lvl="1" indent="-192024">
              <a:buFont typeface="Arial" panose="020B0604020202020204" pitchFamily="34" charset="0"/>
              <a:buChar char="•"/>
            </a:pPr>
            <a:r>
              <a:rPr lang="en-US" sz="2400" dirty="0"/>
              <a:t>Oversee design &amp; construction of garage,</a:t>
            </a:r>
          </a:p>
          <a:p>
            <a:pPr marL="560070" lvl="1" indent="-192024">
              <a:buFont typeface="Arial" panose="020B0604020202020204" pitchFamily="34" charset="0"/>
              <a:buChar char="•"/>
            </a:pPr>
            <a:r>
              <a:rPr lang="en-US" sz="2400" dirty="0"/>
              <a:t>Oversee operations &amp; maintenance of garage,</a:t>
            </a:r>
          </a:p>
          <a:p>
            <a:pPr marL="560070" lvl="1" indent="-192024">
              <a:buFont typeface="Arial" panose="020B0604020202020204" pitchFamily="34" charset="0"/>
              <a:buChar char="•"/>
            </a:pPr>
            <a:r>
              <a:rPr lang="en-US" sz="2400" dirty="0"/>
              <a:t>Design &amp; construct City Dock project.</a:t>
            </a:r>
          </a:p>
          <a:p>
            <a:pPr marL="102870" indent="-192024">
              <a:buFont typeface="Arial" panose="020B0604020202020204" pitchFamily="34" charset="0"/>
              <a:buChar char="•"/>
            </a:pPr>
            <a:r>
              <a:rPr lang="en-US" sz="2400" dirty="0"/>
              <a:t>Whiting-Turner: Contractor</a:t>
            </a:r>
          </a:p>
          <a:p>
            <a:pPr marL="102870" indent="-192024">
              <a:buFont typeface="Arial" panose="020B0604020202020204" pitchFamily="34" charset="0"/>
              <a:buChar char="•"/>
            </a:pPr>
            <a:r>
              <a:rPr lang="en-US" sz="2400" dirty="0"/>
              <a:t>BCT: Architect</a:t>
            </a:r>
          </a:p>
          <a:p>
            <a:pPr marL="102870" indent="-192024">
              <a:buFont typeface="Arial" panose="020B0604020202020204" pitchFamily="34" charset="0"/>
              <a:buChar char="•"/>
            </a:pPr>
            <a:r>
              <a:rPr lang="en-US" sz="2400" dirty="0"/>
              <a:t>Premium Parking: Operator</a:t>
            </a:r>
          </a:p>
          <a:p>
            <a:pPr marL="102870" indent="-192024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02870" indent="-192024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3C7E77-92F4-E2CA-8AB8-BBF2DD7FC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125" y="510620"/>
            <a:ext cx="3442241" cy="1665084"/>
          </a:xfrm>
          <a:prstGeom prst="rect">
            <a:avLst/>
          </a:prstGeom>
        </p:spPr>
      </p:pic>
      <p:pic>
        <p:nvPicPr>
          <p:cNvPr id="48130" name="Picture 2" descr="The Whiting-Turner Contracting Company">
            <a:extLst>
              <a:ext uri="{FF2B5EF4-FFF2-40B4-BE49-F238E27FC236}">
                <a16:creationId xmlns:a16="http://schemas.microsoft.com/office/drawing/2014/main" id="{463ED898-6112-BF2E-5CB1-5E1BB44C8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726" y="3394416"/>
            <a:ext cx="1356731" cy="89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BCT Design Group">
            <a:extLst>
              <a:ext uri="{FF2B5EF4-FFF2-40B4-BE49-F238E27FC236}">
                <a16:creationId xmlns:a16="http://schemas.microsoft.com/office/drawing/2014/main" id="{5A45B13E-E184-2A90-5349-410C2E915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53" y="4573353"/>
            <a:ext cx="2943498" cy="85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 descr="Premium Parking Introduces GLIDE Eye LPR™ with Enhanced Parking Access  Control &amp; Enforcement">
            <a:extLst>
              <a:ext uri="{FF2B5EF4-FFF2-40B4-BE49-F238E27FC236}">
                <a16:creationId xmlns:a16="http://schemas.microsoft.com/office/drawing/2014/main" id="{DE3DE45E-FCC8-607D-4762-F7C231F91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470" y="5431578"/>
            <a:ext cx="2179864" cy="113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7109A7-8C3D-933D-9876-5DB6E5DBF5E5}"/>
              </a:ext>
            </a:extLst>
          </p:cNvPr>
          <p:cNvSpPr txBox="1"/>
          <p:nvPr/>
        </p:nvSpPr>
        <p:spPr>
          <a:xfrm>
            <a:off x="10503548" y="93202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38C19"/>
                </a:solidFill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442379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F6A15-F4C0-4BF4-15B1-77E88802283A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631356-12BD-AB3D-CAC1-10895C504B2C}"/>
              </a:ext>
            </a:extLst>
          </p:cNvPr>
          <p:cNvSpPr txBox="1">
            <a:spLocks/>
          </p:cNvSpPr>
          <p:nvPr/>
        </p:nvSpPr>
        <p:spPr>
          <a:xfrm>
            <a:off x="548610" y="330356"/>
            <a:ext cx="3571810" cy="2275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1746" name="Picture 2" descr="Maryland Economic Development Corporation | LinkedIn">
            <a:extLst>
              <a:ext uri="{FF2B5EF4-FFF2-40B4-BE49-F238E27FC236}">
                <a16:creationId xmlns:a16="http://schemas.microsoft.com/office/drawing/2014/main" id="{1C54933F-6FC6-DF73-C273-9994890DF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258" y="641473"/>
            <a:ext cx="3901141" cy="390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F29BE5-F837-C4DB-46B3-A9CE2FCD160D}"/>
              </a:ext>
            </a:extLst>
          </p:cNvPr>
          <p:cNvSpPr txBox="1"/>
          <p:nvPr/>
        </p:nvSpPr>
        <p:spPr>
          <a:xfrm>
            <a:off x="548610" y="590774"/>
            <a:ext cx="39011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CONCESSION AGREEMENT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DFF67D-9140-7A42-FBC4-2087E284275D}"/>
              </a:ext>
            </a:extLst>
          </p:cNvPr>
          <p:cNvSpPr txBox="1"/>
          <p:nvPr/>
        </p:nvSpPr>
        <p:spPr>
          <a:xfrm>
            <a:off x="280542" y="2654267"/>
            <a:ext cx="44372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dirty="0"/>
              <a:t>MEDCO, as Concessionaire, responsible for:</a:t>
            </a:r>
          </a:p>
          <a:p>
            <a:pPr marL="742950" lvl="1" indent="-194310">
              <a:buFont typeface="Arial" panose="020B0604020202020204" pitchFamily="34" charset="0"/>
              <a:buChar char="•"/>
            </a:pPr>
            <a:r>
              <a:rPr lang="en-US" sz="2400" dirty="0"/>
              <a:t>Design &amp; construction of Garage,</a:t>
            </a:r>
          </a:p>
          <a:p>
            <a:pPr marL="742950" lvl="1" indent="-194310">
              <a:buFont typeface="Arial" panose="020B0604020202020204" pitchFamily="34" charset="0"/>
              <a:buChar char="•"/>
            </a:pPr>
            <a:r>
              <a:rPr lang="en-US" sz="2400" dirty="0"/>
              <a:t>Operation &amp; maintenance of Garage,</a:t>
            </a:r>
          </a:p>
          <a:p>
            <a:pPr marL="742950" lvl="1" indent="-194310">
              <a:buFont typeface="Arial" panose="020B0604020202020204" pitchFamily="34" charset="0"/>
              <a:buChar char="•"/>
            </a:pPr>
            <a:r>
              <a:rPr lang="en-US" sz="2400" dirty="0"/>
              <a:t>Charging &amp; collection of Parking Fees, </a:t>
            </a:r>
          </a:p>
          <a:p>
            <a:pPr marL="742950" lvl="1" indent="-194310">
              <a:buFont typeface="Arial" panose="020B0604020202020204" pitchFamily="34" charset="0"/>
              <a:buChar char="•"/>
            </a:pPr>
            <a:r>
              <a:rPr lang="en-US" sz="2400" dirty="0"/>
              <a:t>Financing the Garage,</a:t>
            </a:r>
          </a:p>
          <a:p>
            <a:pPr marL="742950" lvl="1" indent="-194310">
              <a:buFont typeface="Arial" panose="020B0604020202020204" pitchFamily="34" charset="0"/>
              <a:buChar char="•"/>
            </a:pPr>
            <a:r>
              <a:rPr lang="en-US" sz="2400" dirty="0"/>
              <a:t>Making Concession Payment to the City.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D074EF-D817-540D-804B-E5AFF4A5C4D2}"/>
              </a:ext>
            </a:extLst>
          </p:cNvPr>
          <p:cNvSpPr txBox="1"/>
          <p:nvPr/>
        </p:nvSpPr>
        <p:spPr>
          <a:xfrm>
            <a:off x="10356876" y="329164"/>
            <a:ext cx="9670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38C19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887953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F6A15-F4C0-4BF4-15B1-77E88802283A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631356-12BD-AB3D-CAC1-10895C504B2C}"/>
              </a:ext>
            </a:extLst>
          </p:cNvPr>
          <p:cNvSpPr txBox="1">
            <a:spLocks/>
          </p:cNvSpPr>
          <p:nvPr/>
        </p:nvSpPr>
        <p:spPr>
          <a:xfrm>
            <a:off x="643278" y="316882"/>
            <a:ext cx="3571810" cy="2275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5E0615-C59C-892D-6BE1-DACCA628AB81}"/>
              </a:ext>
            </a:extLst>
          </p:cNvPr>
          <p:cNvSpPr txBox="1"/>
          <p:nvPr/>
        </p:nvSpPr>
        <p:spPr>
          <a:xfrm>
            <a:off x="313500" y="320149"/>
            <a:ext cx="3267437" cy="2038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5400" dirty="0">
                <a:solidFill>
                  <a:schemeClr val="accent1"/>
                </a:solidFill>
              </a:rPr>
              <a:t>HILLMAN GARAGE BONDS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307CE8-1F51-5363-E2FD-9CFC2699AF76}"/>
              </a:ext>
            </a:extLst>
          </p:cNvPr>
          <p:cNvSpPr txBox="1"/>
          <p:nvPr/>
        </p:nvSpPr>
        <p:spPr>
          <a:xfrm>
            <a:off x="-148740" y="2592044"/>
            <a:ext cx="562207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dirty="0"/>
              <a:t>Senior Bonds </a:t>
            </a:r>
          </a:p>
          <a:p>
            <a:pPr marL="560070" lvl="1" indent="-194310">
              <a:buFont typeface="Arial" panose="020B0604020202020204" pitchFamily="34" charset="0"/>
              <a:buChar char="•"/>
            </a:pPr>
            <a:r>
              <a:rPr lang="en-US" sz="2400" dirty="0"/>
              <a:t>Due 2053</a:t>
            </a:r>
          </a:p>
          <a:p>
            <a:pPr marL="560070" lvl="1" indent="-194310">
              <a:buFont typeface="Arial" panose="020B0604020202020204" pitchFamily="34" charset="0"/>
              <a:buChar char="•"/>
            </a:pPr>
            <a:r>
              <a:rPr lang="en-US" sz="2400" dirty="0"/>
              <a:t>4.8% Average Rate</a:t>
            </a:r>
          </a:p>
          <a:p>
            <a:pPr marL="560070" lvl="1" indent="-194310">
              <a:buFont typeface="Arial" panose="020B0604020202020204" pitchFamily="34" charset="0"/>
              <a:buChar char="•"/>
            </a:pPr>
            <a:r>
              <a:rPr lang="en-US" sz="2400" dirty="0"/>
              <a:t>Baa3 Moody’s Rating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dirty="0"/>
              <a:t>Subordinate Bonds </a:t>
            </a:r>
          </a:p>
          <a:p>
            <a:pPr marL="560070" lvl="1" indent="-194310">
              <a:buFont typeface="Arial" panose="020B0604020202020204" pitchFamily="34" charset="0"/>
              <a:buChar char="•"/>
            </a:pPr>
            <a:r>
              <a:rPr lang="en-US" sz="2400" dirty="0"/>
              <a:t>10.25% Average Rate</a:t>
            </a:r>
          </a:p>
          <a:p>
            <a:pPr marL="560070" lvl="1" indent="-194310">
              <a:buFont typeface="Arial" panose="020B0604020202020204" pitchFamily="34" charset="0"/>
              <a:buChar char="•"/>
            </a:pPr>
            <a:r>
              <a:rPr lang="en-US" sz="2400" dirty="0"/>
              <a:t>Due 2053 – Non-rated</a:t>
            </a:r>
          </a:p>
          <a:p>
            <a:pPr marL="285750" lvl="1" indent="-194310">
              <a:buFont typeface="Arial" panose="020B0604020202020204" pitchFamily="34" charset="0"/>
              <a:buChar char="•"/>
            </a:pPr>
            <a:r>
              <a:rPr lang="en-US" sz="2400" dirty="0"/>
              <a:t>Sub Bonds Refinanced by City G.O. Bonds</a:t>
            </a:r>
          </a:p>
          <a:p>
            <a:pPr marL="560070" lvl="2" indent="-194310">
              <a:buFont typeface="Arial" panose="020B0604020202020204" pitchFamily="34" charset="0"/>
              <a:buChar char="•"/>
            </a:pPr>
            <a:r>
              <a:rPr lang="en-US" sz="2400" dirty="0"/>
              <a:t>4.35% Average Rate</a:t>
            </a:r>
          </a:p>
          <a:p>
            <a:pPr marL="560070" lvl="2" indent="-194310">
              <a:buFont typeface="Arial" panose="020B0604020202020204" pitchFamily="34" charset="0"/>
              <a:buChar char="•"/>
            </a:pPr>
            <a:r>
              <a:rPr lang="en-US" sz="2400" dirty="0"/>
              <a:t>Aa1/AA+ Ratings</a:t>
            </a:r>
          </a:p>
          <a:p>
            <a:pPr marL="560070" lvl="2" indent="-194310">
              <a:buFont typeface="Arial" panose="020B0604020202020204" pitchFamily="34" charset="0"/>
              <a:buChar char="•"/>
            </a:pPr>
            <a:r>
              <a:rPr lang="en-US" sz="2400" dirty="0"/>
              <a:t>Refi Saved City $8MM PV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E6FFCA1-D4F2-752D-B036-71FD100ADC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3212462"/>
              </p:ext>
            </p:extLst>
          </p:nvPr>
        </p:nvGraphicFramePr>
        <p:xfrm>
          <a:off x="5792121" y="831850"/>
          <a:ext cx="6184900" cy="519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184900" imgH="5194300" progId="Excel.Sheet.12">
                  <p:embed/>
                </p:oleObj>
              </mc:Choice>
              <mc:Fallback>
                <p:oleObj name="Worksheet" r:id="rId3" imgW="6184900" imgH="5194300" progId="Excel.Sheet.12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2E6FFCA1-D4F2-752D-B036-71FD100ADC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92121" y="831850"/>
                        <a:ext cx="6184900" cy="5194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34BB2FC-97F9-D324-7B66-513AC94579E9}"/>
              </a:ext>
            </a:extLst>
          </p:cNvPr>
          <p:cNvSpPr txBox="1"/>
          <p:nvPr/>
        </p:nvSpPr>
        <p:spPr>
          <a:xfrm>
            <a:off x="10375442" y="154315"/>
            <a:ext cx="9670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38C19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343706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F6A15-F4C0-4BF4-15B1-77E88802283A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631356-12BD-AB3D-CAC1-10895C504B2C}"/>
              </a:ext>
            </a:extLst>
          </p:cNvPr>
          <p:cNvSpPr txBox="1">
            <a:spLocks/>
          </p:cNvSpPr>
          <p:nvPr/>
        </p:nvSpPr>
        <p:spPr>
          <a:xfrm>
            <a:off x="643278" y="316882"/>
            <a:ext cx="3571810" cy="227516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MARYLAND STATE </a:t>
            </a:r>
            <a:r>
              <a:rPr lang="en-US" sz="5400" dirty="0">
                <a:solidFill>
                  <a:schemeClr val="accent1"/>
                </a:solidFill>
              </a:rPr>
              <a:t>CAPITAL</a:t>
            </a:r>
            <a:endParaRPr lang="en-US" sz="54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NACDS Applauds Maryland E-prescribing Law to Help Prevent Opioid Abuse |  NACDS">
            <a:extLst>
              <a:ext uri="{FF2B5EF4-FFF2-40B4-BE49-F238E27FC236}">
                <a16:creationId xmlns:a16="http://schemas.microsoft.com/office/drawing/2014/main" id="{9C4E7AC2-3DB2-61D7-8FC6-7CFC21F1F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096300"/>
            <a:ext cx="7214616" cy="463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444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F6A15-F4C0-4BF4-15B1-77E88802283A}"/>
              </a:ext>
            </a:extLst>
          </p:cNvPr>
          <p:cNvSpPr txBox="1"/>
          <p:nvPr/>
        </p:nvSpPr>
        <p:spPr>
          <a:xfrm>
            <a:off x="116335" y="2756483"/>
            <a:ext cx="4329044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19202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Revenues from garage, street meters &amp; small downtown lots </a:t>
            </a:r>
          </a:p>
          <a:p>
            <a:pPr marL="285750" indent="-19202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Generally, $1MM+ to City in early years and up to $5MM in backend years</a:t>
            </a:r>
          </a:p>
          <a:p>
            <a:pPr marL="285750" indent="-19202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Minimum 2.0x debt service coverage of Senior Bonds</a:t>
            </a:r>
          </a:p>
          <a:p>
            <a:pPr marL="285750" indent="-19202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Minimum 1.2x debt service coverage of all Bonds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631356-12BD-AB3D-CAC1-10895C504B2C}"/>
              </a:ext>
            </a:extLst>
          </p:cNvPr>
          <p:cNvSpPr txBox="1">
            <a:spLocks/>
          </p:cNvSpPr>
          <p:nvPr/>
        </p:nvSpPr>
        <p:spPr>
          <a:xfrm>
            <a:off x="643278" y="316882"/>
            <a:ext cx="3571810" cy="2275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52A81D-8880-5C8A-1709-D925708B6C17}"/>
              </a:ext>
            </a:extLst>
          </p:cNvPr>
          <p:cNvSpPr txBox="1"/>
          <p:nvPr/>
        </p:nvSpPr>
        <p:spPr>
          <a:xfrm>
            <a:off x="454512" y="290418"/>
            <a:ext cx="4329044" cy="2038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5400" dirty="0">
                <a:solidFill>
                  <a:schemeClr val="accent1"/>
                </a:solidFill>
              </a:rPr>
              <a:t>HILLMAN GARAGE   CASH FLOWS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2D3D63D3-F81A-7C43-C414-E21E5A69D5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506605"/>
              </p:ext>
            </p:extLst>
          </p:nvPr>
        </p:nvGraphicFramePr>
        <p:xfrm>
          <a:off x="4858366" y="88351"/>
          <a:ext cx="7044727" cy="6556289"/>
        </p:xfrm>
        <a:graphic>
          <a:graphicData uri="http://schemas.openxmlformats.org/drawingml/2006/table">
            <a:tbl>
              <a:tblPr/>
              <a:tblGrid>
                <a:gridCol w="515681">
                  <a:extLst>
                    <a:ext uri="{9D8B030D-6E8A-4147-A177-3AD203B41FA5}">
                      <a16:colId xmlns:a16="http://schemas.microsoft.com/office/drawing/2014/main" val="1903643714"/>
                    </a:ext>
                  </a:extLst>
                </a:gridCol>
                <a:gridCol w="760411">
                  <a:extLst>
                    <a:ext uri="{9D8B030D-6E8A-4147-A177-3AD203B41FA5}">
                      <a16:colId xmlns:a16="http://schemas.microsoft.com/office/drawing/2014/main" val="327102099"/>
                    </a:ext>
                  </a:extLst>
                </a:gridCol>
                <a:gridCol w="710882">
                  <a:extLst>
                    <a:ext uri="{9D8B030D-6E8A-4147-A177-3AD203B41FA5}">
                      <a16:colId xmlns:a16="http://schemas.microsoft.com/office/drawing/2014/main" val="48235489"/>
                    </a:ext>
                  </a:extLst>
                </a:gridCol>
                <a:gridCol w="745843">
                  <a:extLst>
                    <a:ext uri="{9D8B030D-6E8A-4147-A177-3AD203B41FA5}">
                      <a16:colId xmlns:a16="http://schemas.microsoft.com/office/drawing/2014/main" val="258667391"/>
                    </a:ext>
                  </a:extLst>
                </a:gridCol>
                <a:gridCol w="760411">
                  <a:extLst>
                    <a:ext uri="{9D8B030D-6E8A-4147-A177-3AD203B41FA5}">
                      <a16:colId xmlns:a16="http://schemas.microsoft.com/office/drawing/2014/main" val="3132646996"/>
                    </a:ext>
                  </a:extLst>
                </a:gridCol>
                <a:gridCol w="699228">
                  <a:extLst>
                    <a:ext uri="{9D8B030D-6E8A-4147-A177-3AD203B41FA5}">
                      <a16:colId xmlns:a16="http://schemas.microsoft.com/office/drawing/2014/main" val="1649925227"/>
                    </a:ext>
                  </a:extLst>
                </a:gridCol>
                <a:gridCol w="725450">
                  <a:extLst>
                    <a:ext uri="{9D8B030D-6E8A-4147-A177-3AD203B41FA5}">
                      <a16:colId xmlns:a16="http://schemas.microsoft.com/office/drawing/2014/main" val="99804592"/>
                    </a:ext>
                  </a:extLst>
                </a:gridCol>
                <a:gridCol w="719450">
                  <a:extLst>
                    <a:ext uri="{9D8B030D-6E8A-4147-A177-3AD203B41FA5}">
                      <a16:colId xmlns:a16="http://schemas.microsoft.com/office/drawing/2014/main" val="3581103468"/>
                    </a:ext>
                  </a:extLst>
                </a:gridCol>
                <a:gridCol w="728869">
                  <a:extLst>
                    <a:ext uri="{9D8B030D-6E8A-4147-A177-3AD203B41FA5}">
                      <a16:colId xmlns:a16="http://schemas.microsoft.com/office/drawing/2014/main" val="3006254604"/>
                    </a:ext>
                  </a:extLst>
                </a:gridCol>
                <a:gridCol w="678502">
                  <a:extLst>
                    <a:ext uri="{9D8B030D-6E8A-4147-A177-3AD203B41FA5}">
                      <a16:colId xmlns:a16="http://schemas.microsoft.com/office/drawing/2014/main" val="112882984"/>
                    </a:ext>
                  </a:extLst>
                </a:gridCol>
              </a:tblGrid>
              <a:tr h="72978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Projected Revenues          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(in $MM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Projected Expenses      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(in $MM)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Revenues 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(in $MM)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Senior Bond Debt Service           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(In $MM)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Senior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Bond Debt Service Coverage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Gen.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Oblig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Bond Debt Service            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(in $MM)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Total            Debt Service          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(In $MM)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Net to City          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(In $MM)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Total Bond Debt Service Coverage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299589"/>
                  </a:ext>
                </a:extLst>
              </a:tr>
              <a:tr h="18244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5.7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0.9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4.8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1.6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3.0x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3.4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1.4x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847390"/>
                  </a:ext>
                </a:extLst>
              </a:tr>
              <a:tr h="18244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5.9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1.0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4.9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2.4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2.0x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4.2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0.7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1.2x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2093701"/>
                  </a:ext>
                </a:extLst>
              </a:tr>
              <a:tr h="18244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6.1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1.0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5.1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2.4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2.1x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4.2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0.9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1.2x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512110"/>
                  </a:ext>
                </a:extLst>
              </a:tr>
              <a:tr h="18244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2027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6.3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1.0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5.3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2.4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2.2x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4.2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1.1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1.3x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2023365"/>
                  </a:ext>
                </a:extLst>
              </a:tr>
              <a:tr h="18244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2028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6.4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1.1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5.4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2.4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2.2x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4.2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1.2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1.3x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1490422"/>
                  </a:ext>
                </a:extLst>
              </a:tr>
              <a:tr h="18244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2029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6.6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1.1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5.5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2.4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2.3x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4.2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1.3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1.3x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1075968"/>
                  </a:ext>
                </a:extLst>
              </a:tr>
              <a:tr h="18244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2030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6.8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1.1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5.7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2.4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2.4x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4.2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1.5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1.4x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3668395"/>
                  </a:ext>
                </a:extLst>
              </a:tr>
              <a:tr h="18244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2031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7.0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1.1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5.9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2.4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2.4x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4.2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1.7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1.4x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755023"/>
                  </a:ext>
                </a:extLst>
              </a:tr>
              <a:tr h="18244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2032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7.2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1.2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6.0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2.7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2.2x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4.5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1.5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1.3x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9870513"/>
                  </a:ext>
                </a:extLst>
              </a:tr>
              <a:tr h="18244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2033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7.4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1.2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6.2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2.8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2.2x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4.6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1.6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1.3x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227561"/>
                  </a:ext>
                </a:extLst>
              </a:tr>
              <a:tr h="18244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2034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7.6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1.2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6.4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2.9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2.2x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4.7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1.7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1.4x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7965977"/>
                  </a:ext>
                </a:extLst>
              </a:tr>
              <a:tr h="18244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2035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7.8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1.3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6.5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3.0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2.2x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1.7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1.4x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1322212"/>
                  </a:ext>
                </a:extLst>
              </a:tr>
              <a:tr h="18244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2036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8.0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1.3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6.7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3.1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2.2x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4.9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1.4x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4295106"/>
                  </a:ext>
                </a:extLst>
              </a:tr>
              <a:tr h="18244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2037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8.2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1.3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6.9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3.2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2.2x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5.0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1.9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1.4x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6240586"/>
                  </a:ext>
                </a:extLst>
              </a:tr>
              <a:tr h="18244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2038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8.4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7.1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3.3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2.1x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5.1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2.0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1.4x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0845015"/>
                  </a:ext>
                </a:extLst>
              </a:tr>
              <a:tr h="18244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2039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8.7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7.3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3.3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2.2x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5.1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2.2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1.4x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72835"/>
                  </a:ext>
                </a:extLst>
              </a:tr>
              <a:tr h="18244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2040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8.9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7.5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3.5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2.1x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5.3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2.2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1.4x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124804"/>
                  </a:ext>
                </a:extLst>
              </a:tr>
              <a:tr h="18244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2041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9.1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1.5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7.7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3.4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2.3x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5.2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2.5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1.5x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4906449"/>
                  </a:ext>
                </a:extLst>
              </a:tr>
              <a:tr h="18244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2042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9.4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1.5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7.9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3.6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2.2x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5.4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2.5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1.5x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8571840"/>
                  </a:ext>
                </a:extLst>
              </a:tr>
              <a:tr h="18244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2043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9.6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1.5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8.1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3.7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2.2x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5.5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2.6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1.5x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059293"/>
                  </a:ext>
                </a:extLst>
              </a:tr>
              <a:tr h="18244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2044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9.9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1.6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8.3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3.9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2.1x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4.3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4.0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1.9x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9399088"/>
                  </a:ext>
                </a:extLst>
              </a:tr>
              <a:tr h="18244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2045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10.1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1.6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8.5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3.9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2.2x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4.3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4.2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2.0x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5248218"/>
                  </a:ext>
                </a:extLst>
              </a:tr>
              <a:tr h="18244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2046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10.4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1.7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8.7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4.0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2.2x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4.3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2.0x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5999589"/>
                  </a:ext>
                </a:extLst>
              </a:tr>
              <a:tr h="18244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2047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10.7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1.7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9.0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4.1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2.2x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4.5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4.4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2.0x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981123"/>
                  </a:ext>
                </a:extLst>
              </a:tr>
              <a:tr h="18244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2048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10.9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1.7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9.2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4.3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2.1x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4.7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4.5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1.9x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66445"/>
                  </a:ext>
                </a:extLst>
              </a:tr>
              <a:tr h="18244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2049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11.2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9.4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4.4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2.1x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4.6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2.0x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301565"/>
                  </a:ext>
                </a:extLst>
              </a:tr>
              <a:tr h="18244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2050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11.5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9.7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4.4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2.2x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4.9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2.0x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2277145"/>
                  </a:ext>
                </a:extLst>
              </a:tr>
              <a:tr h="18244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2051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11.8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1.9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9.9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4.5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2.2x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4.9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5.0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2.0x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8732220"/>
                  </a:ext>
                </a:extLst>
              </a:tr>
              <a:tr h="18244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2052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12.1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1.9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10.2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4.4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2.3x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4.8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5.4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2.1x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81379"/>
                  </a:ext>
                </a:extLst>
              </a:tr>
              <a:tr h="18244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2053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12.4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2.0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10.4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4.9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2.1x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0.4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5.3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5.1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2.0x </a:t>
                      </a:r>
                    </a:p>
                  </a:txBody>
                  <a:tcPr marL="5999" marR="5999" marT="59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8036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3434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F6A15-F4C0-4BF4-15B1-77E88802283A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631356-12BD-AB3D-CAC1-10895C504B2C}"/>
              </a:ext>
            </a:extLst>
          </p:cNvPr>
          <p:cNvSpPr txBox="1">
            <a:spLocks/>
          </p:cNvSpPr>
          <p:nvPr/>
        </p:nvSpPr>
        <p:spPr>
          <a:xfrm>
            <a:off x="643278" y="316882"/>
            <a:ext cx="3571810" cy="2275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2E0EAC-C25D-858F-0853-04A6D3601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179" y="1360774"/>
            <a:ext cx="6438900" cy="406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EC65D6-3134-4506-299E-2A9EB7FA47C7}"/>
              </a:ext>
            </a:extLst>
          </p:cNvPr>
          <p:cNvSpPr txBox="1"/>
          <p:nvPr/>
        </p:nvSpPr>
        <p:spPr>
          <a:xfrm>
            <a:off x="482534" y="660989"/>
            <a:ext cx="43441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NEW HILLMAN</a:t>
            </a:r>
          </a:p>
          <a:p>
            <a:r>
              <a:rPr lang="en-US" sz="5400" dirty="0">
                <a:solidFill>
                  <a:schemeClr val="accent1"/>
                </a:solidFill>
              </a:rPr>
              <a:t>GARAGE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E41D55-50A1-F849-6018-975D130D327B}"/>
              </a:ext>
            </a:extLst>
          </p:cNvPr>
          <p:cNvSpPr txBox="1"/>
          <p:nvPr/>
        </p:nvSpPr>
        <p:spPr>
          <a:xfrm>
            <a:off x="397305" y="3076304"/>
            <a:ext cx="455314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dirty="0"/>
              <a:t>588 parking spaces; 163 more than before;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dirty="0"/>
              <a:t>Gateless entry and exit;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dirty="0"/>
              <a:t>9 EV charging stations; 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dirty="0"/>
              <a:t>594 solar panels on the roof; &amp;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dirty="0"/>
              <a:t>Space counter indicators at entrances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A385C1-385D-B80A-585F-9425D29754A0}"/>
              </a:ext>
            </a:extLst>
          </p:cNvPr>
          <p:cNvSpPr txBox="1"/>
          <p:nvPr/>
        </p:nvSpPr>
        <p:spPr>
          <a:xfrm>
            <a:off x="10205467" y="330356"/>
            <a:ext cx="9670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38C19"/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215680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F6A15-F4C0-4BF4-15B1-77E88802283A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631356-12BD-AB3D-CAC1-10895C504B2C}"/>
              </a:ext>
            </a:extLst>
          </p:cNvPr>
          <p:cNvSpPr txBox="1">
            <a:spLocks/>
          </p:cNvSpPr>
          <p:nvPr/>
        </p:nvSpPr>
        <p:spPr>
          <a:xfrm>
            <a:off x="643278" y="316882"/>
            <a:ext cx="3571810" cy="2275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B2FE63-BF9F-413F-36AC-2B092ABD68FF}"/>
              </a:ext>
            </a:extLst>
          </p:cNvPr>
          <p:cNvCxnSpPr>
            <a:cxnSpLocks/>
          </p:cNvCxnSpPr>
          <p:nvPr/>
        </p:nvCxnSpPr>
        <p:spPr>
          <a:xfrm>
            <a:off x="5699349" y="191786"/>
            <a:ext cx="530343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0CF695-2A84-8B1A-165C-9EED3F5DC6DD}"/>
              </a:ext>
            </a:extLst>
          </p:cNvPr>
          <p:cNvCxnSpPr>
            <a:cxnSpLocks/>
          </p:cNvCxnSpPr>
          <p:nvPr/>
        </p:nvCxnSpPr>
        <p:spPr>
          <a:xfrm flipV="1">
            <a:off x="11002780" y="164892"/>
            <a:ext cx="0" cy="650361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C34FEC-8A43-06DA-8F87-001B73B60836}"/>
              </a:ext>
            </a:extLst>
          </p:cNvPr>
          <p:cNvCxnSpPr>
            <a:cxnSpLocks/>
          </p:cNvCxnSpPr>
          <p:nvPr/>
        </p:nvCxnSpPr>
        <p:spPr>
          <a:xfrm flipV="1">
            <a:off x="5726243" y="164892"/>
            <a:ext cx="0" cy="650361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18BA96-ABB7-7F89-0825-9410E94DCC94}"/>
              </a:ext>
            </a:extLst>
          </p:cNvPr>
          <p:cNvCxnSpPr/>
          <p:nvPr/>
        </p:nvCxnSpPr>
        <p:spPr>
          <a:xfrm>
            <a:off x="5726243" y="6641609"/>
            <a:ext cx="527653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A4CD9A5-B5FB-E321-B3D2-2FFD262E5255}"/>
              </a:ext>
            </a:extLst>
          </p:cNvPr>
          <p:cNvSpPr txBox="1"/>
          <p:nvPr/>
        </p:nvSpPr>
        <p:spPr>
          <a:xfrm>
            <a:off x="540321" y="640080"/>
            <a:ext cx="36102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CITY DOCK FUNDING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CCD6D891-5505-F831-D7C2-0A10DE2AF3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806682"/>
              </p:ext>
            </p:extLst>
          </p:nvPr>
        </p:nvGraphicFramePr>
        <p:xfrm>
          <a:off x="6431637" y="496091"/>
          <a:ext cx="3865748" cy="59245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7195">
                  <a:extLst>
                    <a:ext uri="{9D8B030D-6E8A-4147-A177-3AD203B41FA5}">
                      <a16:colId xmlns:a16="http://schemas.microsoft.com/office/drawing/2014/main" val="3817659697"/>
                    </a:ext>
                  </a:extLst>
                </a:gridCol>
                <a:gridCol w="2611165">
                  <a:extLst>
                    <a:ext uri="{9D8B030D-6E8A-4147-A177-3AD203B41FA5}">
                      <a16:colId xmlns:a16="http://schemas.microsoft.com/office/drawing/2014/main" val="637732984"/>
                    </a:ext>
                  </a:extLst>
                </a:gridCol>
                <a:gridCol w="887388">
                  <a:extLst>
                    <a:ext uri="{9D8B030D-6E8A-4147-A177-3AD203B41FA5}">
                      <a16:colId xmlns:a16="http://schemas.microsoft.com/office/drawing/2014/main" val="2102917885"/>
                    </a:ext>
                  </a:extLst>
                </a:gridCol>
              </a:tblGrid>
              <a:tr h="23856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SOURCES (In millions)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482582"/>
                  </a:ext>
                </a:extLst>
              </a:tr>
              <a:tr h="23856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Committed Funding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4491003"/>
                  </a:ext>
                </a:extLst>
              </a:tr>
              <a:tr h="238567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State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$15.1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594396"/>
                  </a:ext>
                </a:extLst>
              </a:tr>
              <a:tr h="238567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Federal EDA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       3.2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9557386"/>
                  </a:ext>
                </a:extLst>
              </a:tr>
              <a:tr h="238567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Federal - Flood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       3.4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7548956"/>
                  </a:ext>
                </a:extLst>
              </a:tr>
              <a:tr h="238567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Federal Delegation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       3.4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3283941"/>
                  </a:ext>
                </a:extLst>
              </a:tr>
              <a:tr h="238567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City Concession Payment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     24.5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3064050"/>
                  </a:ext>
                </a:extLst>
              </a:tr>
              <a:tr h="268387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City - Other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sng" strike="noStrike" dirty="0">
                          <a:effectLst/>
                        </a:rPr>
                        <a:t>       1.3 </a:t>
                      </a:r>
                      <a:endParaRPr lang="en-US" sz="20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8307306"/>
                  </a:ext>
                </a:extLst>
              </a:tr>
              <a:tr h="238567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$50.9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7589529"/>
                  </a:ext>
                </a:extLst>
              </a:tr>
              <a:tr h="23856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Funding Under Review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2816694"/>
                  </a:ext>
                </a:extLst>
              </a:tr>
              <a:tr h="268387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FEMA HMGA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dbl" strike="noStrike" dirty="0">
                          <a:effectLst/>
                        </a:rPr>
                        <a:t>     32.0 </a:t>
                      </a:r>
                      <a:endParaRPr lang="en-US" sz="2000" b="0" i="0" u="dbl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0766697"/>
                  </a:ext>
                </a:extLst>
              </a:tr>
              <a:tr h="23856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   Total Sources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$82.9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156854"/>
                  </a:ext>
                </a:extLst>
              </a:tr>
              <a:tr h="238567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8216562"/>
                  </a:ext>
                </a:extLst>
              </a:tr>
              <a:tr h="23856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USES (In millions)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8759338"/>
                  </a:ext>
                </a:extLst>
              </a:tr>
              <a:tr h="238567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North Side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$59.0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2560554"/>
                  </a:ext>
                </a:extLst>
              </a:tr>
              <a:tr h="268387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South Side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dbl" strike="noStrike" dirty="0">
                          <a:effectLst/>
                        </a:rPr>
                        <a:t>     29.0 </a:t>
                      </a:r>
                      <a:endParaRPr lang="en-US" sz="2000" b="0" i="0" u="dbl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715322"/>
                  </a:ext>
                </a:extLst>
              </a:tr>
              <a:tr h="23856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   Total Uses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$88.0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7051678"/>
                  </a:ext>
                </a:extLst>
              </a:tr>
              <a:tr h="238567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101280"/>
                  </a:ext>
                </a:extLst>
              </a:tr>
              <a:tr h="23856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FUTURE FUNDING NEED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$5.1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18" marR="7018" marT="7018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8545470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CE60557B-5F83-9651-C828-C22A0DC771F2}"/>
              </a:ext>
            </a:extLst>
          </p:cNvPr>
          <p:cNvSpPr txBox="1"/>
          <p:nvPr/>
        </p:nvSpPr>
        <p:spPr>
          <a:xfrm>
            <a:off x="192286" y="3004846"/>
            <a:ext cx="51812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dirty="0"/>
              <a:t>Leverage $24.5MM from garage Concession Payment with:</a:t>
            </a:r>
          </a:p>
          <a:p>
            <a:pPr marL="560070" lvl="1" indent="-194310">
              <a:buFont typeface="Arial" panose="020B0604020202020204" pitchFamily="34" charset="0"/>
              <a:buChar char="•"/>
            </a:pPr>
            <a:r>
              <a:rPr lang="en-US" sz="2400" dirty="0"/>
              <a:t>$15MM of State funds</a:t>
            </a:r>
          </a:p>
          <a:p>
            <a:pPr marL="560070" lvl="1" indent="-194310">
              <a:buFont typeface="Arial" panose="020B0604020202020204" pitchFamily="34" charset="0"/>
              <a:buChar char="•"/>
            </a:pPr>
            <a:r>
              <a:rPr lang="en-US" sz="2400" dirty="0"/>
              <a:t>$10MM of committed Fed funds</a:t>
            </a:r>
          </a:p>
          <a:p>
            <a:pPr marL="560070" lvl="1" indent="-194310">
              <a:buFont typeface="Arial" panose="020B0604020202020204" pitchFamily="34" charset="0"/>
              <a:buChar char="•"/>
            </a:pPr>
            <a:r>
              <a:rPr lang="en-US" sz="2400" dirty="0"/>
              <a:t>$32MM of expected FEMA funds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58A0E7-09E3-ADAC-791C-C59637655B5D}"/>
              </a:ext>
            </a:extLst>
          </p:cNvPr>
          <p:cNvSpPr txBox="1"/>
          <p:nvPr/>
        </p:nvSpPr>
        <p:spPr>
          <a:xfrm>
            <a:off x="9683053" y="255666"/>
            <a:ext cx="9670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38C19"/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359947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F6A15-F4C0-4BF4-15B1-77E88802283A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631356-12BD-AB3D-CAC1-10895C504B2C}"/>
              </a:ext>
            </a:extLst>
          </p:cNvPr>
          <p:cNvSpPr txBox="1">
            <a:spLocks/>
          </p:cNvSpPr>
          <p:nvPr/>
        </p:nvSpPr>
        <p:spPr>
          <a:xfrm>
            <a:off x="643278" y="316882"/>
            <a:ext cx="3571810" cy="2275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5F6DDE-4E4A-21AA-7AB1-3EDD0E0B6816}"/>
              </a:ext>
            </a:extLst>
          </p:cNvPr>
          <p:cNvSpPr txBox="1">
            <a:spLocks/>
          </p:cNvSpPr>
          <p:nvPr/>
        </p:nvSpPr>
        <p:spPr>
          <a:xfrm>
            <a:off x="616861" y="841565"/>
            <a:ext cx="33079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CITY DOCK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97E0A76-107F-E784-A79F-19CF08149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442" y="1326510"/>
            <a:ext cx="7667676" cy="459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656E32-0626-5CF6-0E7D-A708900451FE}"/>
              </a:ext>
            </a:extLst>
          </p:cNvPr>
          <p:cNvSpPr txBox="1"/>
          <p:nvPr/>
        </p:nvSpPr>
        <p:spPr>
          <a:xfrm>
            <a:off x="348997" y="2828835"/>
            <a:ext cx="38660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92024">
              <a:buFont typeface="Arial" panose="020B0604020202020204" pitchFamily="34" charset="0"/>
              <a:buChar char="•"/>
            </a:pPr>
            <a:r>
              <a:rPr lang="en-US" sz="2400" dirty="0"/>
              <a:t>Green space on berm</a:t>
            </a:r>
          </a:p>
          <a:p>
            <a:pPr indent="-192024">
              <a:buFont typeface="Arial" panose="020B0604020202020204" pitchFamily="34" charset="0"/>
              <a:buChar char="•"/>
            </a:pPr>
            <a:r>
              <a:rPr lang="en-US" sz="2400" dirty="0"/>
              <a:t>Interactive Fountain</a:t>
            </a:r>
          </a:p>
          <a:p>
            <a:pPr indent="-192024">
              <a:buFont typeface="Arial" panose="020B0604020202020204" pitchFamily="34" charset="0"/>
              <a:buChar char="•"/>
            </a:pPr>
            <a:r>
              <a:rPr lang="en-US" sz="2400" dirty="0"/>
              <a:t>Pergola stage</a:t>
            </a:r>
          </a:p>
          <a:p>
            <a:pPr indent="-192024">
              <a:buFont typeface="Arial" panose="020B0604020202020204" pitchFamily="34" charset="0"/>
              <a:buChar char="•"/>
            </a:pPr>
            <a:r>
              <a:rPr lang="en-US" sz="2400" dirty="0"/>
              <a:t>Shade trees – movable</a:t>
            </a:r>
          </a:p>
          <a:p>
            <a:pPr indent="-192024">
              <a:buFont typeface="Arial" panose="020B0604020202020204" pitchFamily="34" charset="0"/>
              <a:buChar char="•"/>
            </a:pPr>
            <a:r>
              <a:rPr lang="en-US" sz="2400" dirty="0"/>
              <a:t>Maritime Welcome Center</a:t>
            </a:r>
          </a:p>
          <a:p>
            <a:pPr lvl="1" indent="-192024">
              <a:buFont typeface="Arial" panose="020B0604020202020204" pitchFamily="34" charset="0"/>
              <a:buChar char="•"/>
            </a:pPr>
            <a:r>
              <a:rPr lang="en-US" sz="2400" dirty="0"/>
              <a:t>Harbormaster</a:t>
            </a:r>
          </a:p>
          <a:p>
            <a:pPr lvl="1" indent="-192024">
              <a:buFont typeface="Arial" panose="020B0604020202020204" pitchFamily="34" charset="0"/>
              <a:buChar char="•"/>
            </a:pPr>
            <a:r>
              <a:rPr lang="en-US" sz="2400" dirty="0"/>
              <a:t>Visitor Center</a:t>
            </a:r>
          </a:p>
          <a:p>
            <a:pPr lvl="1" indent="-192024">
              <a:buFont typeface="Arial" panose="020B0604020202020204" pitchFamily="34" charset="0"/>
              <a:buChar char="•"/>
            </a:pPr>
            <a:r>
              <a:rPr lang="en-US" sz="2400" dirty="0"/>
              <a:t>Boaters Lounge</a:t>
            </a:r>
          </a:p>
          <a:p>
            <a:pPr lvl="1" indent="-192024">
              <a:buFont typeface="Arial" panose="020B0604020202020204" pitchFamily="34" charset="0"/>
              <a:buChar char="•"/>
            </a:pPr>
            <a:r>
              <a:rPr lang="en-US" sz="2400" dirty="0"/>
              <a:t>Watermen’s Museum</a:t>
            </a:r>
          </a:p>
          <a:p>
            <a:pPr indent="-192024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B75742-492D-DB67-157A-47229468456B}"/>
              </a:ext>
            </a:extLst>
          </p:cNvPr>
          <p:cNvSpPr txBox="1"/>
          <p:nvPr/>
        </p:nvSpPr>
        <p:spPr>
          <a:xfrm>
            <a:off x="10110952" y="316882"/>
            <a:ext cx="24909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38C19"/>
                </a:solidFill>
              </a:rPr>
              <a:t>2024- 2025</a:t>
            </a:r>
          </a:p>
        </p:txBody>
      </p:sp>
    </p:spTree>
    <p:extLst>
      <p:ext uri="{BB962C8B-B14F-4D97-AF65-F5344CB8AC3E}">
        <p14:creationId xmlns:p14="http://schemas.microsoft.com/office/powerpoint/2010/main" val="186767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F6A15-F4C0-4BF4-15B1-77E88802283A}"/>
              </a:ext>
            </a:extLst>
          </p:cNvPr>
          <p:cNvSpPr txBox="1"/>
          <p:nvPr/>
        </p:nvSpPr>
        <p:spPr>
          <a:xfrm>
            <a:off x="372767" y="2792583"/>
            <a:ext cx="3525606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94310" indent="-192024">
              <a:buFont typeface="Arial" panose="020B0604020202020204" pitchFamily="34" charset="0"/>
              <a:buChar char="•"/>
            </a:pPr>
            <a:r>
              <a:rPr lang="en-US" sz="2400" dirty="0"/>
              <a:t>North side</a:t>
            </a:r>
          </a:p>
          <a:p>
            <a:pPr marL="557784" lvl="1" indent="-192024">
              <a:buFont typeface="Arial" panose="020B0604020202020204" pitchFamily="34" charset="0"/>
              <a:buChar char="•"/>
            </a:pPr>
            <a:r>
              <a:rPr lang="en-US" sz="2400" dirty="0"/>
              <a:t>Largely City-owned</a:t>
            </a:r>
          </a:p>
          <a:p>
            <a:pPr marL="192024" indent="-192024">
              <a:buFont typeface="Arial" panose="020B0604020202020204" pitchFamily="34" charset="0"/>
              <a:buChar char="•"/>
            </a:pPr>
            <a:r>
              <a:rPr lang="en-US" sz="2400" dirty="0"/>
              <a:t>South side</a:t>
            </a:r>
          </a:p>
          <a:p>
            <a:pPr marL="557784" lvl="1" indent="-192024">
              <a:buFont typeface="Arial" panose="020B0604020202020204" pitchFamily="34" charset="0"/>
              <a:buChar char="•"/>
            </a:pPr>
            <a:r>
              <a:rPr lang="en-US" sz="2400" dirty="0"/>
              <a:t>Largely private-owned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631356-12BD-AB3D-CAC1-10895C504B2C}"/>
              </a:ext>
            </a:extLst>
          </p:cNvPr>
          <p:cNvSpPr txBox="1">
            <a:spLocks/>
          </p:cNvSpPr>
          <p:nvPr/>
        </p:nvSpPr>
        <p:spPr>
          <a:xfrm>
            <a:off x="643278" y="316882"/>
            <a:ext cx="3571810" cy="2275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2C89D-345D-6470-901C-8AAF3E431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877" y="1153301"/>
            <a:ext cx="7772400" cy="43169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540B12-7003-FDED-6132-70EDBB716CE3}"/>
              </a:ext>
            </a:extLst>
          </p:cNvPr>
          <p:cNvSpPr txBox="1"/>
          <p:nvPr/>
        </p:nvSpPr>
        <p:spPr>
          <a:xfrm rot="2789989">
            <a:off x="6779925" y="3587167"/>
            <a:ext cx="75334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Ego Alley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4BB5F3-8B67-A637-597D-1C24DB38B8E5}"/>
              </a:ext>
            </a:extLst>
          </p:cNvPr>
          <p:cNvSpPr txBox="1"/>
          <p:nvPr/>
        </p:nvSpPr>
        <p:spPr>
          <a:xfrm>
            <a:off x="352697" y="610635"/>
            <a:ext cx="37195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CITY DOCK SECTIONS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1C0952-D1E4-4618-8C25-D0675F2A137B}"/>
              </a:ext>
            </a:extLst>
          </p:cNvPr>
          <p:cNvSpPr txBox="1"/>
          <p:nvPr/>
        </p:nvSpPr>
        <p:spPr>
          <a:xfrm rot="588315">
            <a:off x="7968734" y="2969850"/>
            <a:ext cx="107901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City Dock Park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0E98D1-A869-E689-9FCE-D36256DF884E}"/>
              </a:ext>
            </a:extLst>
          </p:cNvPr>
          <p:cNvSpPr txBox="1"/>
          <p:nvPr/>
        </p:nvSpPr>
        <p:spPr>
          <a:xfrm rot="588315">
            <a:off x="9187040" y="3804004"/>
            <a:ext cx="8066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Campbell 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</a:rPr>
              <a:t>Park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6AE74C-E242-55F0-83AE-C7441A46E5EC}"/>
              </a:ext>
            </a:extLst>
          </p:cNvPr>
          <p:cNvSpPr txBox="1"/>
          <p:nvPr/>
        </p:nvSpPr>
        <p:spPr>
          <a:xfrm rot="21233129">
            <a:off x="5496191" y="1460310"/>
            <a:ext cx="106695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Market House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7F751C-7805-A97E-6519-58C1A3E57487}"/>
              </a:ext>
            </a:extLst>
          </p:cNvPr>
          <p:cNvSpPr txBox="1"/>
          <p:nvPr/>
        </p:nvSpPr>
        <p:spPr>
          <a:xfrm>
            <a:off x="4477399" y="4859178"/>
            <a:ext cx="125739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Hotel/Restaurant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E748B3-7B0E-2F3A-50AC-8032BDF0D305}"/>
              </a:ext>
            </a:extLst>
          </p:cNvPr>
          <p:cNvSpPr txBox="1"/>
          <p:nvPr/>
        </p:nvSpPr>
        <p:spPr>
          <a:xfrm rot="21385235">
            <a:off x="4735292" y="2662539"/>
            <a:ext cx="85831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Restaurant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ABD5FF-74A5-0916-AC4F-0FD7E61F03A4}"/>
              </a:ext>
            </a:extLst>
          </p:cNvPr>
          <p:cNvSpPr txBox="1"/>
          <p:nvPr/>
        </p:nvSpPr>
        <p:spPr>
          <a:xfrm rot="21385235">
            <a:off x="5725154" y="3681049"/>
            <a:ext cx="4619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Club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C39013-8443-5D28-2C1E-BCF951CF1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763989">
            <a:off x="7226956" y="4196494"/>
            <a:ext cx="818230" cy="80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78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F6A15-F4C0-4BF4-15B1-77E88802283A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631356-12BD-AB3D-CAC1-10895C504B2C}"/>
              </a:ext>
            </a:extLst>
          </p:cNvPr>
          <p:cNvSpPr txBox="1">
            <a:spLocks/>
          </p:cNvSpPr>
          <p:nvPr/>
        </p:nvSpPr>
        <p:spPr>
          <a:xfrm>
            <a:off x="643278" y="316882"/>
            <a:ext cx="3571810" cy="2275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9BDC4-C763-C83E-935B-2BAFE09BD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686" y="733743"/>
            <a:ext cx="7715072" cy="6224236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9E5B48A0-A0DE-0D75-F874-BE0A328611B8}"/>
              </a:ext>
            </a:extLst>
          </p:cNvPr>
          <p:cNvSpPr/>
          <p:nvPr/>
        </p:nvSpPr>
        <p:spPr>
          <a:xfrm rot="195638">
            <a:off x="9093255" y="3625315"/>
            <a:ext cx="391886" cy="794215"/>
          </a:xfrm>
          <a:custGeom>
            <a:avLst/>
            <a:gdLst>
              <a:gd name="connsiteX0" fmla="*/ 248194 w 352758"/>
              <a:gd name="connsiteY0" fmla="*/ 439 h 758085"/>
              <a:gd name="connsiteX1" fmla="*/ 287383 w 352758"/>
              <a:gd name="connsiteY1" fmla="*/ 65754 h 758085"/>
              <a:gd name="connsiteX2" fmla="*/ 339634 w 352758"/>
              <a:gd name="connsiteY2" fmla="*/ 144131 h 758085"/>
              <a:gd name="connsiteX3" fmla="*/ 326572 w 352758"/>
              <a:gd name="connsiteY3" fmla="*/ 353137 h 758085"/>
              <a:gd name="connsiteX4" fmla="*/ 287383 w 352758"/>
              <a:gd name="connsiteY4" fmla="*/ 379262 h 758085"/>
              <a:gd name="connsiteX5" fmla="*/ 261257 w 352758"/>
              <a:gd name="connsiteY5" fmla="*/ 431514 h 758085"/>
              <a:gd name="connsiteX6" fmla="*/ 222069 w 352758"/>
              <a:gd name="connsiteY6" fmla="*/ 470702 h 758085"/>
              <a:gd name="connsiteX7" fmla="*/ 209006 w 352758"/>
              <a:gd name="connsiteY7" fmla="*/ 522954 h 758085"/>
              <a:gd name="connsiteX8" fmla="*/ 156754 w 352758"/>
              <a:gd name="connsiteY8" fmla="*/ 601331 h 758085"/>
              <a:gd name="connsiteX9" fmla="*/ 130629 w 352758"/>
              <a:gd name="connsiteY9" fmla="*/ 640519 h 758085"/>
              <a:gd name="connsiteX10" fmla="*/ 91440 w 352758"/>
              <a:gd name="connsiteY10" fmla="*/ 666645 h 758085"/>
              <a:gd name="connsiteX11" fmla="*/ 39189 w 352758"/>
              <a:gd name="connsiteY11" fmla="*/ 745022 h 758085"/>
              <a:gd name="connsiteX12" fmla="*/ 0 w 352758"/>
              <a:gd name="connsiteY12" fmla="*/ 758085 h 758085"/>
              <a:gd name="connsiteX13" fmla="*/ 13063 w 352758"/>
              <a:gd name="connsiteY13" fmla="*/ 653582 h 758085"/>
              <a:gd name="connsiteX14" fmla="*/ 65314 w 352758"/>
              <a:gd name="connsiteY14" fmla="*/ 575205 h 758085"/>
              <a:gd name="connsiteX15" fmla="*/ 91440 w 352758"/>
              <a:gd name="connsiteY15" fmla="*/ 496828 h 758085"/>
              <a:gd name="connsiteX16" fmla="*/ 104503 w 352758"/>
              <a:gd name="connsiteY16" fmla="*/ 457639 h 758085"/>
              <a:gd name="connsiteX17" fmla="*/ 130629 w 352758"/>
              <a:gd name="connsiteY17" fmla="*/ 353137 h 758085"/>
              <a:gd name="connsiteX18" fmla="*/ 182880 w 352758"/>
              <a:gd name="connsiteY18" fmla="*/ 196382 h 758085"/>
              <a:gd name="connsiteX19" fmla="*/ 195943 w 352758"/>
              <a:gd name="connsiteY19" fmla="*/ 157194 h 758085"/>
              <a:gd name="connsiteX20" fmla="*/ 209006 w 352758"/>
              <a:gd name="connsiteY20" fmla="*/ 91879 h 758085"/>
              <a:gd name="connsiteX21" fmla="*/ 235132 w 352758"/>
              <a:gd name="connsiteY21" fmla="*/ 52691 h 758085"/>
              <a:gd name="connsiteX22" fmla="*/ 195943 w 352758"/>
              <a:gd name="connsiteY22" fmla="*/ 39628 h 758085"/>
              <a:gd name="connsiteX23" fmla="*/ 248194 w 352758"/>
              <a:gd name="connsiteY23" fmla="*/ 439 h 758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2758" h="758085">
                <a:moveTo>
                  <a:pt x="248194" y="439"/>
                </a:moveTo>
                <a:cubicBezTo>
                  <a:pt x="263434" y="4793"/>
                  <a:pt x="273752" y="44333"/>
                  <a:pt x="287383" y="65754"/>
                </a:cubicBezTo>
                <a:cubicBezTo>
                  <a:pt x="304240" y="92244"/>
                  <a:pt x="339634" y="144131"/>
                  <a:pt x="339634" y="144131"/>
                </a:cubicBezTo>
                <a:cubicBezTo>
                  <a:pt x="350377" y="230074"/>
                  <a:pt x="368139" y="270002"/>
                  <a:pt x="326572" y="353137"/>
                </a:cubicBezTo>
                <a:cubicBezTo>
                  <a:pt x="319551" y="367179"/>
                  <a:pt x="300446" y="370554"/>
                  <a:pt x="287383" y="379262"/>
                </a:cubicBezTo>
                <a:cubicBezTo>
                  <a:pt x="278674" y="396679"/>
                  <a:pt x="272576" y="415668"/>
                  <a:pt x="261257" y="431514"/>
                </a:cubicBezTo>
                <a:cubicBezTo>
                  <a:pt x="250520" y="446546"/>
                  <a:pt x="231234" y="454663"/>
                  <a:pt x="222069" y="470702"/>
                </a:cubicBezTo>
                <a:cubicBezTo>
                  <a:pt x="213162" y="486290"/>
                  <a:pt x="217035" y="506896"/>
                  <a:pt x="209006" y="522954"/>
                </a:cubicBezTo>
                <a:cubicBezTo>
                  <a:pt x="194964" y="551038"/>
                  <a:pt x="174171" y="575205"/>
                  <a:pt x="156754" y="601331"/>
                </a:cubicBezTo>
                <a:cubicBezTo>
                  <a:pt x="148046" y="614394"/>
                  <a:pt x="143692" y="631811"/>
                  <a:pt x="130629" y="640519"/>
                </a:cubicBezTo>
                <a:lnTo>
                  <a:pt x="91440" y="666645"/>
                </a:lnTo>
                <a:cubicBezTo>
                  <a:pt x="77745" y="707730"/>
                  <a:pt x="81124" y="717065"/>
                  <a:pt x="39189" y="745022"/>
                </a:cubicBezTo>
                <a:cubicBezTo>
                  <a:pt x="27732" y="752660"/>
                  <a:pt x="13063" y="753731"/>
                  <a:pt x="0" y="758085"/>
                </a:cubicBezTo>
                <a:cubicBezTo>
                  <a:pt x="4354" y="723251"/>
                  <a:pt x="1256" y="686642"/>
                  <a:pt x="13063" y="653582"/>
                </a:cubicBezTo>
                <a:cubicBezTo>
                  <a:pt x="23624" y="624012"/>
                  <a:pt x="55385" y="604993"/>
                  <a:pt x="65314" y="575205"/>
                </a:cubicBezTo>
                <a:lnTo>
                  <a:pt x="91440" y="496828"/>
                </a:lnTo>
                <a:cubicBezTo>
                  <a:pt x="95794" y="483765"/>
                  <a:pt x="101163" y="470997"/>
                  <a:pt x="104503" y="457639"/>
                </a:cubicBezTo>
                <a:cubicBezTo>
                  <a:pt x="113212" y="422805"/>
                  <a:pt x="119275" y="387201"/>
                  <a:pt x="130629" y="353137"/>
                </a:cubicBezTo>
                <a:lnTo>
                  <a:pt x="182880" y="196382"/>
                </a:lnTo>
                <a:cubicBezTo>
                  <a:pt x="187234" y="183319"/>
                  <a:pt x="193243" y="170696"/>
                  <a:pt x="195943" y="157194"/>
                </a:cubicBezTo>
                <a:cubicBezTo>
                  <a:pt x="200297" y="135422"/>
                  <a:pt x="201210" y="112668"/>
                  <a:pt x="209006" y="91879"/>
                </a:cubicBezTo>
                <a:cubicBezTo>
                  <a:pt x="214519" y="77179"/>
                  <a:pt x="226423" y="65754"/>
                  <a:pt x="235132" y="52691"/>
                </a:cubicBezTo>
                <a:cubicBezTo>
                  <a:pt x="222069" y="48337"/>
                  <a:pt x="195943" y="53398"/>
                  <a:pt x="195943" y="39628"/>
                </a:cubicBezTo>
                <a:cubicBezTo>
                  <a:pt x="195943" y="25188"/>
                  <a:pt x="232954" y="-3915"/>
                  <a:pt x="248194" y="439"/>
                </a:cubicBezTo>
                <a:close/>
              </a:path>
            </a:pathLst>
          </a:custGeom>
          <a:solidFill>
            <a:srgbClr val="14DB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21BBDF1-5C13-A436-0776-A187C53F6DF7}"/>
              </a:ext>
            </a:extLst>
          </p:cNvPr>
          <p:cNvSpPr/>
          <p:nvPr/>
        </p:nvSpPr>
        <p:spPr>
          <a:xfrm>
            <a:off x="9138122" y="1815737"/>
            <a:ext cx="819791" cy="574766"/>
          </a:xfrm>
          <a:custGeom>
            <a:avLst/>
            <a:gdLst>
              <a:gd name="connsiteX0" fmla="*/ 45067 w 819791"/>
              <a:gd name="connsiteY0" fmla="*/ 0 h 574766"/>
              <a:gd name="connsiteX1" fmla="*/ 32004 w 819791"/>
              <a:gd name="connsiteY1" fmla="*/ 65314 h 574766"/>
              <a:gd name="connsiteX2" fmla="*/ 71192 w 819791"/>
              <a:gd name="connsiteY2" fmla="*/ 78377 h 574766"/>
              <a:gd name="connsiteX3" fmla="*/ 123444 w 819791"/>
              <a:gd name="connsiteY3" fmla="*/ 104503 h 574766"/>
              <a:gd name="connsiteX4" fmla="*/ 162632 w 819791"/>
              <a:gd name="connsiteY4" fmla="*/ 117566 h 574766"/>
              <a:gd name="connsiteX5" fmla="*/ 254072 w 819791"/>
              <a:gd name="connsiteY5" fmla="*/ 156754 h 574766"/>
              <a:gd name="connsiteX6" fmla="*/ 306324 w 819791"/>
              <a:gd name="connsiteY6" fmla="*/ 222069 h 574766"/>
              <a:gd name="connsiteX7" fmla="*/ 397764 w 819791"/>
              <a:gd name="connsiteY7" fmla="*/ 274320 h 574766"/>
              <a:gd name="connsiteX8" fmla="*/ 436952 w 819791"/>
              <a:gd name="connsiteY8" fmla="*/ 300446 h 574766"/>
              <a:gd name="connsiteX9" fmla="*/ 515329 w 819791"/>
              <a:gd name="connsiteY9" fmla="*/ 339634 h 574766"/>
              <a:gd name="connsiteX10" fmla="*/ 554518 w 819791"/>
              <a:gd name="connsiteY10" fmla="*/ 431074 h 574766"/>
              <a:gd name="connsiteX11" fmla="*/ 632895 w 819791"/>
              <a:gd name="connsiteY11" fmla="*/ 457200 h 574766"/>
              <a:gd name="connsiteX12" fmla="*/ 737398 w 819791"/>
              <a:gd name="connsiteY12" fmla="*/ 574766 h 574766"/>
              <a:gd name="connsiteX13" fmla="*/ 815775 w 819791"/>
              <a:gd name="connsiteY13" fmla="*/ 561703 h 574766"/>
              <a:gd name="connsiteX14" fmla="*/ 802712 w 819791"/>
              <a:gd name="connsiteY14" fmla="*/ 522514 h 574766"/>
              <a:gd name="connsiteX15" fmla="*/ 750461 w 819791"/>
              <a:gd name="connsiteY15" fmla="*/ 509452 h 574766"/>
              <a:gd name="connsiteX16" fmla="*/ 711272 w 819791"/>
              <a:gd name="connsiteY16" fmla="*/ 483326 h 574766"/>
              <a:gd name="connsiteX17" fmla="*/ 685147 w 819791"/>
              <a:gd name="connsiteY17" fmla="*/ 444137 h 574766"/>
              <a:gd name="connsiteX18" fmla="*/ 632895 w 819791"/>
              <a:gd name="connsiteY18" fmla="*/ 418012 h 574766"/>
              <a:gd name="connsiteX19" fmla="*/ 606769 w 819791"/>
              <a:gd name="connsiteY19" fmla="*/ 378823 h 574766"/>
              <a:gd name="connsiteX20" fmla="*/ 567581 w 819791"/>
              <a:gd name="connsiteY20" fmla="*/ 339634 h 574766"/>
              <a:gd name="connsiteX21" fmla="*/ 515329 w 819791"/>
              <a:gd name="connsiteY21" fmla="*/ 261257 h 574766"/>
              <a:gd name="connsiteX22" fmla="*/ 476141 w 819791"/>
              <a:gd name="connsiteY22" fmla="*/ 182880 h 574766"/>
              <a:gd name="connsiteX23" fmla="*/ 436952 w 819791"/>
              <a:gd name="connsiteY23" fmla="*/ 169817 h 574766"/>
              <a:gd name="connsiteX24" fmla="*/ 397764 w 819791"/>
              <a:gd name="connsiteY24" fmla="*/ 195943 h 574766"/>
              <a:gd name="connsiteX25" fmla="*/ 280198 w 819791"/>
              <a:gd name="connsiteY25" fmla="*/ 143692 h 574766"/>
              <a:gd name="connsiteX26" fmla="*/ 241009 w 819791"/>
              <a:gd name="connsiteY26" fmla="*/ 130629 h 574766"/>
              <a:gd name="connsiteX27" fmla="*/ 201821 w 819791"/>
              <a:gd name="connsiteY27" fmla="*/ 104503 h 574766"/>
              <a:gd name="connsiteX28" fmla="*/ 110381 w 819791"/>
              <a:gd name="connsiteY28" fmla="*/ 78377 h 574766"/>
              <a:gd name="connsiteX29" fmla="*/ 18941 w 819791"/>
              <a:gd name="connsiteY29" fmla="*/ 65314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19791" h="574766">
                <a:moveTo>
                  <a:pt x="45067" y="0"/>
                </a:moveTo>
                <a:cubicBezTo>
                  <a:pt x="40713" y="21771"/>
                  <a:pt x="24983" y="44251"/>
                  <a:pt x="32004" y="65314"/>
                </a:cubicBezTo>
                <a:cubicBezTo>
                  <a:pt x="36358" y="78377"/>
                  <a:pt x="58536" y="72953"/>
                  <a:pt x="71192" y="78377"/>
                </a:cubicBezTo>
                <a:cubicBezTo>
                  <a:pt x="89091" y="86048"/>
                  <a:pt x="105545" y="96832"/>
                  <a:pt x="123444" y="104503"/>
                </a:cubicBezTo>
                <a:cubicBezTo>
                  <a:pt x="136100" y="109927"/>
                  <a:pt x="150316" y="111408"/>
                  <a:pt x="162632" y="117566"/>
                </a:cubicBezTo>
                <a:cubicBezTo>
                  <a:pt x="252839" y="162670"/>
                  <a:pt x="145332" y="129570"/>
                  <a:pt x="254072" y="156754"/>
                </a:cubicBezTo>
                <a:cubicBezTo>
                  <a:pt x="366382" y="231627"/>
                  <a:pt x="234214" y="131931"/>
                  <a:pt x="306324" y="222069"/>
                </a:cubicBezTo>
                <a:cubicBezTo>
                  <a:pt x="319723" y="238818"/>
                  <a:pt x="383555" y="266201"/>
                  <a:pt x="397764" y="274320"/>
                </a:cubicBezTo>
                <a:cubicBezTo>
                  <a:pt x="411395" y="282109"/>
                  <a:pt x="422910" y="293425"/>
                  <a:pt x="436952" y="300446"/>
                </a:cubicBezTo>
                <a:cubicBezTo>
                  <a:pt x="545124" y="354533"/>
                  <a:pt x="403014" y="264758"/>
                  <a:pt x="515329" y="339634"/>
                </a:cubicBezTo>
                <a:cubicBezTo>
                  <a:pt x="521868" y="359250"/>
                  <a:pt x="540169" y="420312"/>
                  <a:pt x="554518" y="431074"/>
                </a:cubicBezTo>
                <a:cubicBezTo>
                  <a:pt x="576549" y="447597"/>
                  <a:pt x="632895" y="457200"/>
                  <a:pt x="632895" y="457200"/>
                </a:cubicBezTo>
                <a:cubicBezTo>
                  <a:pt x="722373" y="546678"/>
                  <a:pt x="690777" y="504835"/>
                  <a:pt x="737398" y="574766"/>
                </a:cubicBezTo>
                <a:cubicBezTo>
                  <a:pt x="763524" y="570412"/>
                  <a:pt x="795093" y="578249"/>
                  <a:pt x="815775" y="561703"/>
                </a:cubicBezTo>
                <a:cubicBezTo>
                  <a:pt x="826527" y="553101"/>
                  <a:pt x="813464" y="531116"/>
                  <a:pt x="802712" y="522514"/>
                </a:cubicBezTo>
                <a:cubicBezTo>
                  <a:pt x="788693" y="511299"/>
                  <a:pt x="767878" y="513806"/>
                  <a:pt x="750461" y="509452"/>
                </a:cubicBezTo>
                <a:cubicBezTo>
                  <a:pt x="737398" y="500743"/>
                  <a:pt x="722373" y="494428"/>
                  <a:pt x="711272" y="483326"/>
                </a:cubicBezTo>
                <a:cubicBezTo>
                  <a:pt x="700171" y="472225"/>
                  <a:pt x="697208" y="454188"/>
                  <a:pt x="685147" y="444137"/>
                </a:cubicBezTo>
                <a:cubicBezTo>
                  <a:pt x="670187" y="431671"/>
                  <a:pt x="650312" y="426720"/>
                  <a:pt x="632895" y="418012"/>
                </a:cubicBezTo>
                <a:cubicBezTo>
                  <a:pt x="624186" y="404949"/>
                  <a:pt x="616820" y="390884"/>
                  <a:pt x="606769" y="378823"/>
                </a:cubicBezTo>
                <a:cubicBezTo>
                  <a:pt x="594943" y="364631"/>
                  <a:pt x="577828" y="355005"/>
                  <a:pt x="567581" y="339634"/>
                </a:cubicBezTo>
                <a:cubicBezTo>
                  <a:pt x="491965" y="226209"/>
                  <a:pt x="640342" y="386270"/>
                  <a:pt x="515329" y="261257"/>
                </a:cubicBezTo>
                <a:cubicBezTo>
                  <a:pt x="506724" y="235440"/>
                  <a:pt x="499163" y="201297"/>
                  <a:pt x="476141" y="182880"/>
                </a:cubicBezTo>
                <a:cubicBezTo>
                  <a:pt x="465389" y="174278"/>
                  <a:pt x="450015" y="174171"/>
                  <a:pt x="436952" y="169817"/>
                </a:cubicBezTo>
                <a:cubicBezTo>
                  <a:pt x="423889" y="178526"/>
                  <a:pt x="413463" y="195943"/>
                  <a:pt x="397764" y="195943"/>
                </a:cubicBezTo>
                <a:cubicBezTo>
                  <a:pt x="330366" y="195943"/>
                  <a:pt x="327551" y="167368"/>
                  <a:pt x="280198" y="143692"/>
                </a:cubicBezTo>
                <a:cubicBezTo>
                  <a:pt x="267882" y="137534"/>
                  <a:pt x="254072" y="134983"/>
                  <a:pt x="241009" y="130629"/>
                </a:cubicBezTo>
                <a:cubicBezTo>
                  <a:pt x="227946" y="121920"/>
                  <a:pt x="215863" y="111524"/>
                  <a:pt x="201821" y="104503"/>
                </a:cubicBezTo>
                <a:cubicBezTo>
                  <a:pt x="186292" y="96738"/>
                  <a:pt x="122936" y="80470"/>
                  <a:pt x="110381" y="78377"/>
                </a:cubicBezTo>
                <a:cubicBezTo>
                  <a:pt x="28763" y="64774"/>
                  <a:pt x="-32602" y="65314"/>
                  <a:pt x="18941" y="65314"/>
                </a:cubicBezTo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ECEC9C-8AAC-8335-A851-DF9326A30989}"/>
              </a:ext>
            </a:extLst>
          </p:cNvPr>
          <p:cNvSpPr/>
          <p:nvPr/>
        </p:nvSpPr>
        <p:spPr>
          <a:xfrm rot="2427587">
            <a:off x="9554534" y="824180"/>
            <a:ext cx="834823" cy="15089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61F395-0298-5220-5BB5-B75A03DB5D02}"/>
              </a:ext>
            </a:extLst>
          </p:cNvPr>
          <p:cNvSpPr/>
          <p:nvPr/>
        </p:nvSpPr>
        <p:spPr>
          <a:xfrm rot="18691227">
            <a:off x="9377562" y="1719379"/>
            <a:ext cx="362972" cy="11590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762B53-EFDE-03B1-F346-E9DA1388D08E}"/>
              </a:ext>
            </a:extLst>
          </p:cNvPr>
          <p:cNvSpPr/>
          <p:nvPr/>
        </p:nvSpPr>
        <p:spPr>
          <a:xfrm rot="2307910">
            <a:off x="9123880" y="1973780"/>
            <a:ext cx="927392" cy="17887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C64E31-B901-BA66-CDA0-E43D4F19FCEE}"/>
              </a:ext>
            </a:extLst>
          </p:cNvPr>
          <p:cNvSpPr/>
          <p:nvPr/>
        </p:nvSpPr>
        <p:spPr>
          <a:xfrm rot="18568549">
            <a:off x="9673495" y="2537645"/>
            <a:ext cx="166362" cy="786892"/>
          </a:xfrm>
          <a:prstGeom prst="rect">
            <a:avLst/>
          </a:prstGeom>
          <a:solidFill>
            <a:srgbClr val="51D7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D4DA4F-FEA2-4D7C-C056-C095DF1CBBD6}"/>
              </a:ext>
            </a:extLst>
          </p:cNvPr>
          <p:cNvSpPr/>
          <p:nvPr/>
        </p:nvSpPr>
        <p:spPr>
          <a:xfrm rot="18552220">
            <a:off x="8569001" y="656190"/>
            <a:ext cx="290402" cy="2811378"/>
          </a:xfrm>
          <a:prstGeom prst="rect">
            <a:avLst/>
          </a:prstGeom>
          <a:solidFill>
            <a:srgbClr val="51D7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B2ADC3-7C74-44F6-A077-52247502D313}"/>
              </a:ext>
            </a:extLst>
          </p:cNvPr>
          <p:cNvSpPr txBox="1"/>
          <p:nvPr/>
        </p:nvSpPr>
        <p:spPr>
          <a:xfrm>
            <a:off x="394725" y="640080"/>
            <a:ext cx="35100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FLOOD</a:t>
            </a:r>
          </a:p>
          <a:p>
            <a:r>
              <a:rPr lang="en-US" sz="5400" dirty="0">
                <a:solidFill>
                  <a:schemeClr val="accent1"/>
                </a:solidFill>
              </a:rPr>
              <a:t>BARRIERS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6AC0BD-3E57-F650-530F-7696C34C0379}"/>
              </a:ext>
            </a:extLst>
          </p:cNvPr>
          <p:cNvSpPr txBox="1"/>
          <p:nvPr/>
        </p:nvSpPr>
        <p:spPr>
          <a:xfrm>
            <a:off x="286838" y="2775294"/>
            <a:ext cx="382963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191919"/>
                </a:solidFill>
                <a:effectLst/>
              </a:rPr>
              <a:t>8-foot protection on both north &amp; south sides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191919"/>
                </a:solidFill>
                <a:effectLst/>
              </a:rPr>
              <a:t>Raised green space to absorb and block floodwaters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191919"/>
                </a:solidFill>
                <a:effectLst/>
              </a:rPr>
              <a:t>Concrete and glass seawalls to stop smaller floods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191919"/>
                </a:solidFill>
                <a:effectLst/>
              </a:rPr>
              <a:t>Flip-up and pop-up panels</a:t>
            </a:r>
            <a:endParaRPr lang="en-US" sz="24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7FEC3AB-9997-C30E-7009-3D271CAD994B}"/>
              </a:ext>
            </a:extLst>
          </p:cNvPr>
          <p:cNvCxnSpPr>
            <a:cxnSpLocks/>
          </p:cNvCxnSpPr>
          <p:nvPr/>
        </p:nvCxnSpPr>
        <p:spPr>
          <a:xfrm flipV="1">
            <a:off x="7557381" y="1039280"/>
            <a:ext cx="195650" cy="2233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9119C3-BF7D-A8A3-5978-F7AF0002E20B}"/>
              </a:ext>
            </a:extLst>
          </p:cNvPr>
          <p:cNvCxnSpPr>
            <a:cxnSpLocks/>
          </p:cNvCxnSpPr>
          <p:nvPr/>
        </p:nvCxnSpPr>
        <p:spPr>
          <a:xfrm>
            <a:off x="7702406" y="1053192"/>
            <a:ext cx="2166951" cy="1754016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A0ED775-21BA-AD54-5126-CB414DF617B7}"/>
              </a:ext>
            </a:extLst>
          </p:cNvPr>
          <p:cNvCxnSpPr>
            <a:cxnSpLocks/>
          </p:cNvCxnSpPr>
          <p:nvPr/>
        </p:nvCxnSpPr>
        <p:spPr>
          <a:xfrm>
            <a:off x="9581806" y="2893024"/>
            <a:ext cx="417796" cy="339759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F45985A-A10C-4B96-93E1-63BE81AC41D3}"/>
              </a:ext>
            </a:extLst>
          </p:cNvPr>
          <p:cNvCxnSpPr>
            <a:cxnSpLocks/>
          </p:cNvCxnSpPr>
          <p:nvPr/>
        </p:nvCxnSpPr>
        <p:spPr>
          <a:xfrm>
            <a:off x="9008014" y="2777904"/>
            <a:ext cx="582049" cy="494874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984AA2D-8EED-2283-D7CF-8219B833CEC4}"/>
              </a:ext>
            </a:extLst>
          </p:cNvPr>
          <p:cNvCxnSpPr>
            <a:cxnSpLocks/>
          </p:cNvCxnSpPr>
          <p:nvPr/>
        </p:nvCxnSpPr>
        <p:spPr>
          <a:xfrm flipH="1">
            <a:off x="10009793" y="3134785"/>
            <a:ext cx="127695" cy="135766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78B5BB7-3EBD-4E79-8FD0-BCCA5471067A}"/>
              </a:ext>
            </a:extLst>
          </p:cNvPr>
          <p:cNvCxnSpPr>
            <a:cxnSpLocks/>
          </p:cNvCxnSpPr>
          <p:nvPr/>
        </p:nvCxnSpPr>
        <p:spPr>
          <a:xfrm flipH="1">
            <a:off x="9847030" y="2677065"/>
            <a:ext cx="164687" cy="20425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F74274-C4E9-AD7A-7F99-37A27CE9C4E4}"/>
              </a:ext>
            </a:extLst>
          </p:cNvPr>
          <p:cNvCxnSpPr/>
          <p:nvPr/>
        </p:nvCxnSpPr>
        <p:spPr>
          <a:xfrm>
            <a:off x="7534347" y="1268950"/>
            <a:ext cx="211149" cy="17894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63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F6A15-F4C0-4BF4-15B1-77E88802283A}"/>
              </a:ext>
            </a:extLst>
          </p:cNvPr>
          <p:cNvSpPr txBox="1"/>
          <p:nvPr/>
        </p:nvSpPr>
        <p:spPr>
          <a:xfrm>
            <a:off x="643278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631356-12BD-AB3D-CAC1-10895C504B2C}"/>
              </a:ext>
            </a:extLst>
          </p:cNvPr>
          <p:cNvSpPr txBox="1">
            <a:spLocks/>
          </p:cNvSpPr>
          <p:nvPr/>
        </p:nvSpPr>
        <p:spPr>
          <a:xfrm>
            <a:off x="643278" y="316882"/>
            <a:ext cx="3571810" cy="2275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369651-482E-317F-9F28-4790B63C44E9}"/>
              </a:ext>
            </a:extLst>
          </p:cNvPr>
          <p:cNvSpPr txBox="1"/>
          <p:nvPr/>
        </p:nvSpPr>
        <p:spPr>
          <a:xfrm>
            <a:off x="549871" y="640080"/>
            <a:ext cx="4675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CELEBRATING DIVERSITY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7473E2-F407-3E6D-9468-5AAB08EF2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366" y="431968"/>
            <a:ext cx="3902805" cy="21914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9F1B60-D719-D326-FAE8-8FCEC6201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555" y="3314354"/>
            <a:ext cx="1536700" cy="2463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328264-7AB8-7679-7D6C-EB9EF14B4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8633" y="3154334"/>
            <a:ext cx="1435720" cy="273068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886811-0E82-BE37-C386-FCFBB396944B}"/>
              </a:ext>
            </a:extLst>
          </p:cNvPr>
          <p:cNvSpPr/>
          <p:nvPr/>
        </p:nvSpPr>
        <p:spPr>
          <a:xfrm>
            <a:off x="7208633" y="3154334"/>
            <a:ext cx="423747" cy="32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E6A48D-0ECB-84C0-8C61-5359D903D24E}"/>
              </a:ext>
            </a:extLst>
          </p:cNvPr>
          <p:cNvSpPr txBox="1"/>
          <p:nvPr/>
        </p:nvSpPr>
        <p:spPr>
          <a:xfrm>
            <a:off x="769435" y="3021980"/>
            <a:ext cx="474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Preserve </a:t>
            </a:r>
            <a:r>
              <a:rPr lang="en-US" sz="2400" dirty="0" err="1"/>
              <a:t>Burtis</a:t>
            </a:r>
            <a:r>
              <a:rPr lang="en-US" sz="2400" dirty="0"/>
              <a:t> House as watermen’s museum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In-ground &amp; above-ground historic commemorations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Cultural walk-abouts</a:t>
            </a:r>
          </a:p>
          <a:p>
            <a:endParaRPr lang="en-US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044B9B-6767-E693-780A-93560EA7A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0048" y="640080"/>
            <a:ext cx="2935422" cy="425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47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F6A15-F4C0-4BF4-15B1-77E88802283A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631356-12BD-AB3D-CAC1-10895C504B2C}"/>
              </a:ext>
            </a:extLst>
          </p:cNvPr>
          <p:cNvSpPr txBox="1">
            <a:spLocks/>
          </p:cNvSpPr>
          <p:nvPr/>
        </p:nvSpPr>
        <p:spPr>
          <a:xfrm>
            <a:off x="643278" y="316882"/>
            <a:ext cx="3571810" cy="2275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2170F8-0FA1-0303-72A3-BC6968AF79AC}"/>
              </a:ext>
            </a:extLst>
          </p:cNvPr>
          <p:cNvSpPr txBox="1"/>
          <p:nvPr/>
        </p:nvSpPr>
        <p:spPr>
          <a:xfrm>
            <a:off x="995082" y="1062318"/>
            <a:ext cx="2547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5E4E6D-DF94-ED49-A226-F53BE7961FAA}"/>
              </a:ext>
            </a:extLst>
          </p:cNvPr>
          <p:cNvSpPr txBox="1"/>
          <p:nvPr/>
        </p:nvSpPr>
        <p:spPr>
          <a:xfrm>
            <a:off x="83444" y="2592044"/>
            <a:ext cx="57262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2024" indent="-192024">
              <a:buFont typeface="Arial" panose="020B0604020202020204" pitchFamily="34" charset="0"/>
              <a:buChar char="•"/>
            </a:pPr>
            <a:r>
              <a:rPr lang="en-US" sz="2400" dirty="0"/>
              <a:t>Disparate groups came together</a:t>
            </a:r>
          </a:p>
          <a:p>
            <a:pPr marL="192024" indent="-192024">
              <a:buFont typeface="Arial" panose="020B0604020202020204" pitchFamily="34" charset="0"/>
              <a:buChar char="•"/>
            </a:pPr>
            <a:r>
              <a:rPr lang="en-US" sz="2400" dirty="0"/>
              <a:t>$24.5 million Concession Payment leveraged $15MM from State &amp; $10 million from Feds with another $32MM expected</a:t>
            </a:r>
          </a:p>
          <a:p>
            <a:pPr marL="192024" indent="-192024">
              <a:buFont typeface="Arial" panose="020B0604020202020204" pitchFamily="34" charset="0"/>
              <a:buChar char="•"/>
            </a:pPr>
            <a:r>
              <a:rPr lang="en-US" sz="2400" dirty="0"/>
              <a:t>21</a:t>
            </a:r>
            <a:r>
              <a:rPr lang="en-US" sz="2400" baseline="30000" dirty="0"/>
              <a:t>st</a:t>
            </a:r>
            <a:r>
              <a:rPr lang="en-US" sz="2400" dirty="0"/>
              <a:t> Century garage completed under-budget &amp; ahead of schedule</a:t>
            </a:r>
          </a:p>
          <a:p>
            <a:pPr marL="192024" indent="-192024">
              <a:buFont typeface="Arial" panose="020B0604020202020204" pitchFamily="34" charset="0"/>
              <a:buChar char="•"/>
            </a:pPr>
            <a:r>
              <a:rPr lang="en-US" sz="2400" dirty="0"/>
              <a:t>163 added parking spaces in garage &amp; 120 fewer spaces on City Dock</a:t>
            </a:r>
          </a:p>
          <a:p>
            <a:pPr marL="192024" indent="-192024">
              <a:buFont typeface="Arial" panose="020B0604020202020204" pitchFamily="34" charset="0"/>
              <a:buChar char="•"/>
            </a:pPr>
            <a:r>
              <a:rPr lang="en-US" sz="2400" dirty="0"/>
              <a:t>City Dock to become flood resistant &amp; more attractive to residents &amp; tourists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D336520-9061-974A-BD1A-D36DC43B3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227" y="890449"/>
            <a:ext cx="4236419" cy="25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6B692B-89B5-F508-D368-03A5F787C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227" y="3787301"/>
            <a:ext cx="4297456" cy="271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64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F6A15-F4C0-4BF4-15B1-77E88802283A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631356-12BD-AB3D-CAC1-10895C504B2C}"/>
              </a:ext>
            </a:extLst>
          </p:cNvPr>
          <p:cNvSpPr txBox="1">
            <a:spLocks/>
          </p:cNvSpPr>
          <p:nvPr/>
        </p:nvSpPr>
        <p:spPr>
          <a:xfrm>
            <a:off x="643278" y="316882"/>
            <a:ext cx="3571810" cy="2275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0396BE-0EC7-DC56-7E3E-C73E09C8FB84}"/>
              </a:ext>
            </a:extLst>
          </p:cNvPr>
          <p:cNvSpPr txBox="1"/>
          <p:nvPr/>
        </p:nvSpPr>
        <p:spPr>
          <a:xfrm>
            <a:off x="643278" y="711848"/>
            <a:ext cx="37444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U.S. NAVAL ACADEMY</a:t>
            </a:r>
          </a:p>
        </p:txBody>
      </p:sp>
      <p:pic>
        <p:nvPicPr>
          <p:cNvPr id="33794" name="Picture 2" descr="89th U.S. NAVAL ACADEMY COMMANDANT ANNOUNCED :: USNA...">
            <a:extLst>
              <a:ext uri="{FF2B5EF4-FFF2-40B4-BE49-F238E27FC236}">
                <a16:creationId xmlns:a16="http://schemas.microsoft.com/office/drawing/2014/main" id="{E28F106F-1E66-0416-D214-87E9145C3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366" y="1436184"/>
            <a:ext cx="7099618" cy="245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366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631356-12BD-AB3D-CAC1-10895C504B2C}"/>
              </a:ext>
            </a:extLst>
          </p:cNvPr>
          <p:cNvSpPr txBox="1">
            <a:spLocks/>
          </p:cNvSpPr>
          <p:nvPr/>
        </p:nvSpPr>
        <p:spPr>
          <a:xfrm>
            <a:off x="643278" y="316882"/>
            <a:ext cx="3571810" cy="2275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6088" name="Picture 8" descr="Main Street Annapolis | Stock Video | Pond5">
            <a:extLst>
              <a:ext uri="{FF2B5EF4-FFF2-40B4-BE49-F238E27FC236}">
                <a16:creationId xmlns:a16="http://schemas.microsoft.com/office/drawing/2014/main" id="{0A8BBF60-CF43-3809-BF67-4BAFBBE8A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522" y="1254035"/>
            <a:ext cx="6285418" cy="353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41FC58-7479-7FF1-E9BF-EB97BC2F0A5D}"/>
              </a:ext>
            </a:extLst>
          </p:cNvPr>
          <p:cNvSpPr txBox="1"/>
          <p:nvPr/>
        </p:nvSpPr>
        <p:spPr>
          <a:xfrm>
            <a:off x="430046" y="1454463"/>
            <a:ext cx="39982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MAIN STREET</a:t>
            </a:r>
          </a:p>
        </p:txBody>
      </p:sp>
    </p:spTree>
    <p:extLst>
      <p:ext uri="{BB962C8B-B14F-4D97-AF65-F5344CB8AC3E}">
        <p14:creationId xmlns:p14="http://schemas.microsoft.com/office/powerpoint/2010/main" val="3861655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F6A15-F4C0-4BF4-15B1-77E88802283A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631356-12BD-AB3D-CAC1-10895C504B2C}"/>
              </a:ext>
            </a:extLst>
          </p:cNvPr>
          <p:cNvSpPr txBox="1">
            <a:spLocks/>
          </p:cNvSpPr>
          <p:nvPr/>
        </p:nvSpPr>
        <p:spPr>
          <a:xfrm>
            <a:off x="643278" y="316882"/>
            <a:ext cx="3571810" cy="2275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0396BE-0EC7-DC56-7E3E-C73E09C8FB84}"/>
              </a:ext>
            </a:extLst>
          </p:cNvPr>
          <p:cNvSpPr txBox="1"/>
          <p:nvPr/>
        </p:nvSpPr>
        <p:spPr>
          <a:xfrm>
            <a:off x="442226" y="711848"/>
            <a:ext cx="39739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BEDROOM COMMUNITY</a:t>
            </a:r>
          </a:p>
        </p:txBody>
      </p:sp>
      <p:pic>
        <p:nvPicPr>
          <p:cNvPr id="44034" name="Picture 2" descr="Learn 10 Facts About Washington, D.C.">
            <a:extLst>
              <a:ext uri="{FF2B5EF4-FFF2-40B4-BE49-F238E27FC236}">
                <a16:creationId xmlns:a16="http://schemas.microsoft.com/office/drawing/2014/main" id="{620B17C1-3C3F-5F54-D544-DA940ED21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286" y="330873"/>
            <a:ext cx="4376283" cy="291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Harborplace redevelopment: Take an interactive tour of plans for Baltimore's  Inner Harbor">
            <a:extLst>
              <a:ext uri="{FF2B5EF4-FFF2-40B4-BE49-F238E27FC236}">
                <a16:creationId xmlns:a16="http://schemas.microsoft.com/office/drawing/2014/main" id="{838D3520-3EE2-6B51-6601-BEA17A20B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407" y="3429000"/>
            <a:ext cx="5761213" cy="321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5584EE-5088-5081-BE6B-827C3F556582}"/>
              </a:ext>
            </a:extLst>
          </p:cNvPr>
          <p:cNvSpPr txBox="1"/>
          <p:nvPr/>
        </p:nvSpPr>
        <p:spPr>
          <a:xfrm>
            <a:off x="630936" y="3073059"/>
            <a:ext cx="3649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Commute to Washington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Commute to Baltimore </a:t>
            </a:r>
          </a:p>
        </p:txBody>
      </p:sp>
    </p:spTree>
    <p:extLst>
      <p:ext uri="{BB962C8B-B14F-4D97-AF65-F5344CB8AC3E}">
        <p14:creationId xmlns:p14="http://schemas.microsoft.com/office/powerpoint/2010/main" val="2761191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F6A15-F4C0-4BF4-15B1-77E88802283A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631356-12BD-AB3D-CAC1-10895C504B2C}"/>
              </a:ext>
            </a:extLst>
          </p:cNvPr>
          <p:cNvSpPr txBox="1">
            <a:spLocks/>
          </p:cNvSpPr>
          <p:nvPr/>
        </p:nvSpPr>
        <p:spPr>
          <a:xfrm>
            <a:off x="643278" y="316882"/>
            <a:ext cx="3571810" cy="2275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4" descr="Boat Shows Parking - Access Annapolis">
            <a:extLst>
              <a:ext uri="{FF2B5EF4-FFF2-40B4-BE49-F238E27FC236}">
                <a16:creationId xmlns:a16="http://schemas.microsoft.com/office/drawing/2014/main" id="{AECA507B-402E-0E32-2363-95709BCC9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111" y="1387228"/>
            <a:ext cx="7540562" cy="394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562557-5B59-DD89-FF02-984D126D1FD7}"/>
              </a:ext>
            </a:extLst>
          </p:cNvPr>
          <p:cNvSpPr txBox="1"/>
          <p:nvPr/>
        </p:nvSpPr>
        <p:spPr>
          <a:xfrm>
            <a:off x="373327" y="2951488"/>
            <a:ext cx="341665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dirty="0"/>
              <a:t>World’s largest in-water sailboat show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2400" dirty="0"/>
              <a:t>World’s largest in-water power boat show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AE6D3F-A26A-DD5D-B93F-1EB83518AC8F}"/>
              </a:ext>
            </a:extLst>
          </p:cNvPr>
          <p:cNvSpPr txBox="1">
            <a:spLocks/>
          </p:cNvSpPr>
          <p:nvPr/>
        </p:nvSpPr>
        <p:spPr>
          <a:xfrm>
            <a:off x="405741" y="359444"/>
            <a:ext cx="3730168" cy="6096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en-US" sz="5400" dirty="0">
                <a:solidFill>
                  <a:schemeClr val="accent1"/>
                </a:solidFill>
              </a:rPr>
              <a:t>ANNAPOLIS BOATING CAPITAL</a:t>
            </a:r>
          </a:p>
          <a:p>
            <a:pPr algn="ctr"/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231166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4860A-D2EF-2534-9C4E-30F75118DB30}"/>
              </a:ext>
            </a:extLst>
          </p:cNvPr>
          <p:cNvSpPr txBox="1">
            <a:spLocks/>
          </p:cNvSpPr>
          <p:nvPr/>
        </p:nvSpPr>
        <p:spPr>
          <a:xfrm>
            <a:off x="630936" y="448056"/>
            <a:ext cx="3429000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HISTORIC ANNAPOLIS</a:t>
            </a:r>
          </a:p>
        </p:txBody>
      </p:sp>
      <p:sp>
        <p:nvSpPr>
          <p:cNvPr id="1434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F6A15-F4C0-4BF4-15B1-77E88802283A}"/>
              </a:ext>
            </a:extLst>
          </p:cNvPr>
          <p:cNvSpPr txBox="1"/>
          <p:nvPr/>
        </p:nvSpPr>
        <p:spPr>
          <a:xfrm>
            <a:off x="69615" y="2807208"/>
            <a:ext cx="470157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19202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Annapolis: U.S. capital 1783-1784</a:t>
            </a:r>
          </a:p>
          <a:p>
            <a:pPr marL="285750" indent="-19202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Four homes of signers of Declaration of Independence </a:t>
            </a:r>
          </a:p>
          <a:p>
            <a:pPr marL="285750" indent="-19202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More 18</a:t>
            </a:r>
            <a:r>
              <a:rPr lang="en-US" sz="2400" baseline="30000" dirty="0"/>
              <a:t>th</a:t>
            </a:r>
            <a:r>
              <a:rPr lang="en-US" sz="2400" dirty="0"/>
              <a:t> Century structures than any other town</a:t>
            </a:r>
          </a:p>
          <a:p>
            <a:pPr marL="285750" indent="-19202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Burtis</a:t>
            </a:r>
            <a:r>
              <a:rPr lang="en-US" sz="2400" dirty="0"/>
              <a:t> House emblematic of watermen’s historic tie to City Dock</a:t>
            </a:r>
          </a:p>
        </p:txBody>
      </p:sp>
      <p:pic>
        <p:nvPicPr>
          <p:cNvPr id="14342" name="Picture 6" descr="Historic Annapolis Museum Store - All You Need to Know BEFORE You Go (with  Photos)">
            <a:extLst>
              <a:ext uri="{FF2B5EF4-FFF2-40B4-BE49-F238E27FC236}">
                <a16:creationId xmlns:a16="http://schemas.microsoft.com/office/drawing/2014/main" id="{5985E87B-D2B4-00B9-4B82-1816B8884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86"/>
          <a:stretch/>
        </p:blipFill>
        <p:spPr bwMode="auto">
          <a:xfrm>
            <a:off x="5244426" y="3429000"/>
            <a:ext cx="4100615" cy="320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Georgian Houses of Annapolis, Maryland">
            <a:extLst>
              <a:ext uri="{FF2B5EF4-FFF2-40B4-BE49-F238E27FC236}">
                <a16:creationId xmlns:a16="http://schemas.microsoft.com/office/drawing/2014/main" id="{30B32455-6006-7BBE-14D5-4654976677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"/>
          <a:stretch/>
        </p:blipFill>
        <p:spPr bwMode="auto">
          <a:xfrm>
            <a:off x="8154449" y="377511"/>
            <a:ext cx="3722324" cy="305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15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4860A-D2EF-2534-9C4E-30F75118DB30}"/>
              </a:ext>
            </a:extLst>
          </p:cNvPr>
          <p:cNvSpPr txBox="1">
            <a:spLocks/>
          </p:cNvSpPr>
          <p:nvPr/>
        </p:nvSpPr>
        <p:spPr>
          <a:xfrm>
            <a:off x="433240" y="639520"/>
            <a:ext cx="3646774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ANNAPOLIS’ OTHER HISTORY</a:t>
            </a:r>
          </a:p>
        </p:txBody>
      </p:sp>
      <p:sp>
        <p:nvSpPr>
          <p:cNvPr id="1434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F6A15-F4C0-4BF4-15B1-77E88802283A}"/>
              </a:ext>
            </a:extLst>
          </p:cNvPr>
          <p:cNvSpPr txBox="1"/>
          <p:nvPr/>
        </p:nvSpPr>
        <p:spPr>
          <a:xfrm>
            <a:off x="290325" y="2807208"/>
            <a:ext cx="470157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19202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Slave trade</a:t>
            </a:r>
          </a:p>
          <a:p>
            <a:pPr marL="285750" indent="-19202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Watermen of the Chesapeake</a:t>
            </a:r>
          </a:p>
          <a:p>
            <a:pPr marL="742950" lvl="1" indent="-19202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Burtis</a:t>
            </a:r>
            <a:r>
              <a:rPr lang="en-US" sz="2400" dirty="0"/>
              <a:t> House emblematic of watermen’s historic tie to City Dock</a:t>
            </a:r>
          </a:p>
        </p:txBody>
      </p:sp>
      <p:pic>
        <p:nvPicPr>
          <p:cNvPr id="14338" name="Picture 2" descr="Last Waterman's House at Annapolis City Dock to be Preserved | Chesapeake  Bay Magazine">
            <a:extLst>
              <a:ext uri="{FF2B5EF4-FFF2-40B4-BE49-F238E27FC236}">
                <a16:creationId xmlns:a16="http://schemas.microsoft.com/office/drawing/2014/main" id="{C4CB5AC6-BDCC-EF76-A3AF-8DA8E6299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0128" y="3189526"/>
            <a:ext cx="3532648" cy="264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rican American Watermen of the Chesapeake">
            <a:extLst>
              <a:ext uri="{FF2B5EF4-FFF2-40B4-BE49-F238E27FC236}">
                <a16:creationId xmlns:a16="http://schemas.microsoft.com/office/drawing/2014/main" id="{B5B7A429-B4EC-25A1-36C7-1726E67EB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220" y="2131178"/>
            <a:ext cx="2533172" cy="370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merican Roots: Annapolis and the African Slave Trade - Travel Bugg">
            <a:extLst>
              <a:ext uri="{FF2B5EF4-FFF2-40B4-BE49-F238E27FC236}">
                <a16:creationId xmlns:a16="http://schemas.microsoft.com/office/drawing/2014/main" id="{D6F1C11D-570E-1034-0DC7-8E8F5A52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410" y="343408"/>
            <a:ext cx="33020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680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EC21C9-AD4F-9614-7755-B1C32F798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113" y="1270736"/>
            <a:ext cx="9743550" cy="4858818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5E05FE8-974D-0D1D-C42C-9278A5322353}"/>
              </a:ext>
            </a:extLst>
          </p:cNvPr>
          <p:cNvSpPr/>
          <p:nvPr/>
        </p:nvSpPr>
        <p:spPr>
          <a:xfrm rot="411610">
            <a:off x="8345364" y="2645095"/>
            <a:ext cx="1665301" cy="937893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D79824-9EEF-246C-9DED-D07646D89DA9}"/>
              </a:ext>
            </a:extLst>
          </p:cNvPr>
          <p:cNvCxnSpPr>
            <a:cxnSpLocks/>
          </p:cNvCxnSpPr>
          <p:nvPr/>
        </p:nvCxnSpPr>
        <p:spPr>
          <a:xfrm flipV="1">
            <a:off x="4465095" y="3700145"/>
            <a:ext cx="1834982" cy="203790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EB39CA-24B5-69A5-4B00-56F7179B5B15}"/>
              </a:ext>
            </a:extLst>
          </p:cNvPr>
          <p:cNvCxnSpPr>
            <a:cxnSpLocks/>
          </p:cNvCxnSpPr>
          <p:nvPr/>
        </p:nvCxnSpPr>
        <p:spPr>
          <a:xfrm>
            <a:off x="4764220" y="2960974"/>
            <a:ext cx="1565763" cy="7181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C1B089-C3D6-E6D1-B6D4-A363E3363C6F}"/>
              </a:ext>
            </a:extLst>
          </p:cNvPr>
          <p:cNvCxnSpPr>
            <a:cxnSpLocks/>
          </p:cNvCxnSpPr>
          <p:nvPr/>
        </p:nvCxnSpPr>
        <p:spPr>
          <a:xfrm>
            <a:off x="2553060" y="4434195"/>
            <a:ext cx="1916772" cy="12307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AE0673-B0EB-D5C2-CDE2-FCF61D771B00}"/>
              </a:ext>
            </a:extLst>
          </p:cNvPr>
          <p:cNvCxnSpPr>
            <a:cxnSpLocks/>
          </p:cNvCxnSpPr>
          <p:nvPr/>
        </p:nvCxnSpPr>
        <p:spPr>
          <a:xfrm flipV="1">
            <a:off x="2504817" y="2891164"/>
            <a:ext cx="2069111" cy="15333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911B3C74-7B16-C4A3-1F59-DC3D42B3290C}"/>
              </a:ext>
            </a:extLst>
          </p:cNvPr>
          <p:cNvSpPr/>
          <p:nvPr/>
        </p:nvSpPr>
        <p:spPr>
          <a:xfrm rot="20511907">
            <a:off x="6558474" y="2234941"/>
            <a:ext cx="2088410" cy="511233"/>
          </a:xfrm>
          <a:prstGeom prst="parallelogram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1C2F3B0-77AE-2E0F-276B-5DA838A6B6DF}"/>
              </a:ext>
            </a:extLst>
          </p:cNvPr>
          <p:cNvSpPr/>
          <p:nvPr/>
        </p:nvSpPr>
        <p:spPr>
          <a:xfrm>
            <a:off x="1428302" y="1337220"/>
            <a:ext cx="5597513" cy="1002318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622EA7-620A-E9F1-57A4-D68F27AFBC51}"/>
              </a:ext>
            </a:extLst>
          </p:cNvPr>
          <p:cNvSpPr txBox="1"/>
          <p:nvPr/>
        </p:nvSpPr>
        <p:spPr>
          <a:xfrm>
            <a:off x="8840312" y="1657544"/>
            <a:ext cx="9247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Hillman Garage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9DEFD5F-CF38-B0DA-61D5-11676EFFB981}"/>
              </a:ext>
            </a:extLst>
          </p:cNvPr>
          <p:cNvCxnSpPr>
            <a:cxnSpLocks/>
          </p:cNvCxnSpPr>
          <p:nvPr/>
        </p:nvCxnSpPr>
        <p:spPr>
          <a:xfrm>
            <a:off x="9367647" y="2309410"/>
            <a:ext cx="0" cy="33216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13409CF-94B4-5AFC-074D-297A00B39619}"/>
              </a:ext>
            </a:extLst>
          </p:cNvPr>
          <p:cNvSpPr txBox="1"/>
          <p:nvPr/>
        </p:nvSpPr>
        <p:spPr>
          <a:xfrm>
            <a:off x="7108642" y="1553292"/>
            <a:ext cx="10615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City Dock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70B762C-43B1-6BDA-B7F7-90D1E0E5DEE0}"/>
              </a:ext>
            </a:extLst>
          </p:cNvPr>
          <p:cNvCxnSpPr>
            <a:cxnSpLocks/>
            <a:endCxn id="12" idx="1"/>
          </p:cNvCxnSpPr>
          <p:nvPr/>
        </p:nvCxnSpPr>
        <p:spPr>
          <a:xfrm flipH="1">
            <a:off x="7583847" y="1922624"/>
            <a:ext cx="16361" cy="30512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FFB7FB-4117-C799-893E-A46C5919C1CC}"/>
              </a:ext>
            </a:extLst>
          </p:cNvPr>
          <p:cNvSpPr txBox="1"/>
          <p:nvPr/>
        </p:nvSpPr>
        <p:spPr>
          <a:xfrm>
            <a:off x="1883006" y="2610992"/>
            <a:ext cx="19248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US Naval Academy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6893D1D-D0DF-5B3B-7C13-CD868430CD0A}"/>
              </a:ext>
            </a:extLst>
          </p:cNvPr>
          <p:cNvCxnSpPr>
            <a:cxnSpLocks/>
          </p:cNvCxnSpPr>
          <p:nvPr/>
        </p:nvCxnSpPr>
        <p:spPr>
          <a:xfrm flipV="1">
            <a:off x="2905582" y="2339538"/>
            <a:ext cx="0" cy="30204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02D1250-B0F2-C50B-F423-2C4DA3BA56B3}"/>
              </a:ext>
            </a:extLst>
          </p:cNvPr>
          <p:cNvSpPr txBox="1"/>
          <p:nvPr/>
        </p:nvSpPr>
        <p:spPr>
          <a:xfrm>
            <a:off x="1804915" y="5218329"/>
            <a:ext cx="13998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Maryland State House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ED51362-16F4-AAF7-21FF-F6FD690ACA38}"/>
              </a:ext>
            </a:extLst>
          </p:cNvPr>
          <p:cNvCxnSpPr>
            <a:cxnSpLocks/>
          </p:cNvCxnSpPr>
          <p:nvPr/>
        </p:nvCxnSpPr>
        <p:spPr>
          <a:xfrm flipV="1">
            <a:off x="2634850" y="4804608"/>
            <a:ext cx="504610" cy="41372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EB89419-DECC-63D2-D8E8-E5FD6715E655}"/>
              </a:ext>
            </a:extLst>
          </p:cNvPr>
          <p:cNvSpPr txBox="1"/>
          <p:nvPr/>
        </p:nvSpPr>
        <p:spPr>
          <a:xfrm>
            <a:off x="2504817" y="237895"/>
            <a:ext cx="741017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DOWNTOWN ANNAPOLIS</a:t>
            </a:r>
          </a:p>
          <a:p>
            <a:endParaRPr lang="en-US" sz="2400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84A80BF-0A6F-4A78-AA32-999E2273A674}"/>
              </a:ext>
            </a:extLst>
          </p:cNvPr>
          <p:cNvCxnSpPr>
            <a:cxnSpLocks/>
          </p:cNvCxnSpPr>
          <p:nvPr/>
        </p:nvCxnSpPr>
        <p:spPr>
          <a:xfrm flipH="1">
            <a:off x="7144889" y="2817182"/>
            <a:ext cx="415564" cy="3238390"/>
          </a:xfrm>
          <a:prstGeom prst="line">
            <a:avLst/>
          </a:prstGeom>
          <a:ln w="57150" cmpd="sng">
            <a:solidFill>
              <a:srgbClr val="F38C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7748816-61D4-1010-13D6-93B1C7C4594D}"/>
              </a:ext>
            </a:extLst>
          </p:cNvPr>
          <p:cNvCxnSpPr>
            <a:cxnSpLocks/>
          </p:cNvCxnSpPr>
          <p:nvPr/>
        </p:nvCxnSpPr>
        <p:spPr>
          <a:xfrm>
            <a:off x="7798526" y="2743200"/>
            <a:ext cx="130628" cy="3386354"/>
          </a:xfrm>
          <a:prstGeom prst="line">
            <a:avLst/>
          </a:prstGeom>
          <a:ln w="57150">
            <a:solidFill>
              <a:srgbClr val="F38C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D7CDF75-077F-A6F7-7E3D-9616FC7941F8}"/>
              </a:ext>
            </a:extLst>
          </p:cNvPr>
          <p:cNvCxnSpPr>
            <a:cxnSpLocks/>
          </p:cNvCxnSpPr>
          <p:nvPr/>
        </p:nvCxnSpPr>
        <p:spPr>
          <a:xfrm flipH="1">
            <a:off x="7560453" y="2743200"/>
            <a:ext cx="238073" cy="73981"/>
          </a:xfrm>
          <a:prstGeom prst="line">
            <a:avLst/>
          </a:prstGeom>
          <a:ln w="57150">
            <a:solidFill>
              <a:srgbClr val="F38C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7D3B9F0-48B8-4369-0D31-9BE5FFCD98C8}"/>
              </a:ext>
            </a:extLst>
          </p:cNvPr>
          <p:cNvCxnSpPr>
            <a:cxnSpLocks/>
          </p:cNvCxnSpPr>
          <p:nvPr/>
        </p:nvCxnSpPr>
        <p:spPr>
          <a:xfrm>
            <a:off x="7144889" y="6055572"/>
            <a:ext cx="784265" cy="0"/>
          </a:xfrm>
          <a:prstGeom prst="line">
            <a:avLst/>
          </a:prstGeom>
          <a:ln w="57150">
            <a:solidFill>
              <a:srgbClr val="F38C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FDD26622-01CA-711A-5FFB-75FA0F9DB494}"/>
              </a:ext>
            </a:extLst>
          </p:cNvPr>
          <p:cNvSpPr txBox="1"/>
          <p:nvPr/>
        </p:nvSpPr>
        <p:spPr>
          <a:xfrm>
            <a:off x="8239876" y="4719096"/>
            <a:ext cx="13314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Street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059A8B3-F0CF-FDCD-BE3D-ECAF30B91EE6}"/>
              </a:ext>
            </a:extLst>
          </p:cNvPr>
          <p:cNvCxnSpPr>
            <a:cxnSpLocks/>
          </p:cNvCxnSpPr>
          <p:nvPr/>
        </p:nvCxnSpPr>
        <p:spPr>
          <a:xfrm flipH="1">
            <a:off x="7916091" y="4903762"/>
            <a:ext cx="323785" cy="1112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7703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F6F554DB8834439110DB3D813914CC" ma:contentTypeVersion="" ma:contentTypeDescription="Create a new document." ma:contentTypeScope="" ma:versionID="62782e55cffb8598dbec90affb80de0d">
  <xsd:schema xmlns:xsd="http://www.w3.org/2001/XMLSchema" xmlns:xs="http://www.w3.org/2001/XMLSchema" xmlns:p="http://schemas.microsoft.com/office/2006/metadata/properties" xmlns:ns1="http://schemas.microsoft.com/sharepoint/v3" xmlns:ns2="e722d3c4-5633-40de-9150-dbf9b67024c0" xmlns:ns3="764e3610-d3e6-4faa-9320-b7e25fe277d2" xmlns:ns4="a8f515e1-b07c-45d7-8c90-46c31aadc490" targetNamespace="http://schemas.microsoft.com/office/2006/metadata/properties" ma:root="true" ma:fieldsID="01e6f83f9c5877865fbe85b15377f4d8" ns1:_="" ns2:_="" ns3:_="" ns4:_="">
    <xsd:import namespace="http://schemas.microsoft.com/sharepoint/v3"/>
    <xsd:import namespace="e722d3c4-5633-40de-9150-dbf9b67024c0"/>
    <xsd:import namespace="764e3610-d3e6-4faa-9320-b7e25fe277d2"/>
    <xsd:import namespace="a8f515e1-b07c-45d7-8c90-46c31aadc49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22d3c4-5633-40de-9150-dbf9b67024c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4e3610-d3e6-4faa-9320-b7e25fe277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2844778d-d326-4c29-8da4-015cbf00ff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f515e1-b07c-45d7-8c90-46c31aadc490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2e6e145c-7079-4893-b8bc-ac78aa857799}" ma:internalName="TaxCatchAll" ma:showField="CatchAllData" ma:web="a8f515e1-b07c-45d7-8c90-46c31aadc4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a8f515e1-b07c-45d7-8c90-46c31aadc490" xsi:nil="true"/>
    <lcf76f155ced4ddcb4097134ff3c332f xmlns="764e3610-d3e6-4faa-9320-b7e25fe277d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DC3561-25C8-4A6C-B386-62A87043D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722d3c4-5633-40de-9150-dbf9b67024c0"/>
    <ds:schemaRef ds:uri="764e3610-d3e6-4faa-9320-b7e25fe277d2"/>
    <ds:schemaRef ds:uri="a8f515e1-b07c-45d7-8c90-46c31aadc4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739F28E-0BAD-4D22-8A80-994BBE1D33FB}">
  <ds:schemaRefs>
    <ds:schemaRef ds:uri="http://www.w3.org/XML/1998/namespace"/>
    <ds:schemaRef ds:uri="http://schemas.openxmlformats.org/package/2006/metadata/core-properties"/>
    <ds:schemaRef ds:uri="764e3610-d3e6-4faa-9320-b7e25fe277d2"/>
    <ds:schemaRef ds:uri="http://purl.org/dc/terms/"/>
    <ds:schemaRef ds:uri="http://schemas.microsoft.com/sharepoint/v3"/>
    <ds:schemaRef ds:uri="e722d3c4-5633-40de-9150-dbf9b67024c0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a8f515e1-b07c-45d7-8c90-46c31aadc490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D0209ED-403E-44A6-B06F-B018E310AB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31642</TotalTime>
  <Words>1508</Words>
  <Application>Microsoft Macintosh PowerPoint</Application>
  <PresentationFormat>Widescreen</PresentationFormat>
  <Paragraphs>534</Paragraphs>
  <Slides>27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Betnun</dc:creator>
  <cp:lastModifiedBy>Sasha Page</cp:lastModifiedBy>
  <cp:revision>16</cp:revision>
  <cp:lastPrinted>2023-11-27T14:55:44Z</cp:lastPrinted>
  <dcterms:created xsi:type="dcterms:W3CDTF">2023-10-21T17:55:56Z</dcterms:created>
  <dcterms:modified xsi:type="dcterms:W3CDTF">2023-11-27T14:55:48Z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0x010100BBF6F554DB8834439110DB3D813914CC</vt:lpwstr>
  </property>
  <property fmtid="{D5CDD505-2E9C-101B-9397-08002B2CF9AE}" pid="3" name="MediaServiceImageTags">
    <vt:lpwstr/>
  </property>
</Properties>
</file>